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66" r:id="rId2"/>
    <p:sldId id="275" r:id="rId3"/>
    <p:sldId id="257" r:id="rId4"/>
    <p:sldId id="276" r:id="rId5"/>
    <p:sldId id="277" r:id="rId6"/>
    <p:sldId id="264" r:id="rId7"/>
    <p:sldId id="283" r:id="rId8"/>
    <p:sldId id="278" r:id="rId9"/>
    <p:sldId id="279" r:id="rId10"/>
    <p:sldId id="280" r:id="rId11"/>
    <p:sldId id="268" r:id="rId12"/>
    <p:sldId id="269" r:id="rId13"/>
    <p:sldId id="270" r:id="rId14"/>
    <p:sldId id="271" r:id="rId15"/>
    <p:sldId id="272" r:id="rId16"/>
    <p:sldId id="273" r:id="rId17"/>
    <p:sldId id="274" r:id="rId18"/>
    <p:sldId id="281" r:id="rId19"/>
    <p:sldId id="282" r:id="rId20"/>
    <p:sldId id="267"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showGuides="1">
      <p:cViewPr>
        <p:scale>
          <a:sx n="66" d="100"/>
          <a:sy n="66" d="100"/>
        </p:scale>
        <p:origin x="1330" y="37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382CFB4-E865-444C-B67D-273720ADC7F1}" type="datetimeFigureOut">
              <a:rPr lang="en-IN" smtClean="0"/>
              <a:t>27-07-2024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675DE3-A418-4437-BF3C-C971C041D538}" type="slidenum">
              <a:rPr lang="en-IN" smtClean="0"/>
              <a:t>‹#›</a:t>
            </a:fld>
            <a:endParaRPr lang="en-IN"/>
          </a:p>
        </p:txBody>
      </p:sp>
    </p:spTree>
    <p:extLst>
      <p:ext uri="{BB962C8B-B14F-4D97-AF65-F5344CB8AC3E}">
        <p14:creationId xmlns:p14="http://schemas.microsoft.com/office/powerpoint/2010/main" val="1636083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82CFB4-E865-444C-B67D-273720ADC7F1}" type="datetimeFigureOut">
              <a:rPr lang="en-IN" smtClean="0"/>
              <a:t>27-07-2024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675DE3-A418-4437-BF3C-C971C041D538}" type="slidenum">
              <a:rPr lang="en-IN" smtClean="0"/>
              <a:t>‹#›</a:t>
            </a:fld>
            <a:endParaRPr lang="en-IN"/>
          </a:p>
        </p:txBody>
      </p:sp>
    </p:spTree>
    <p:extLst>
      <p:ext uri="{BB962C8B-B14F-4D97-AF65-F5344CB8AC3E}">
        <p14:creationId xmlns:p14="http://schemas.microsoft.com/office/powerpoint/2010/main" val="1996079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82CFB4-E865-444C-B67D-273720ADC7F1}" type="datetimeFigureOut">
              <a:rPr lang="en-IN" smtClean="0"/>
              <a:t>27-07-2024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675DE3-A418-4437-BF3C-C971C041D538}"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646099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82CFB4-E865-444C-B67D-273720ADC7F1}" type="datetimeFigureOut">
              <a:rPr lang="en-IN" smtClean="0"/>
              <a:t>27-07-2024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675DE3-A418-4437-BF3C-C971C041D538}" type="slidenum">
              <a:rPr lang="en-IN" smtClean="0"/>
              <a:t>‹#›</a:t>
            </a:fld>
            <a:endParaRPr lang="en-IN"/>
          </a:p>
        </p:txBody>
      </p:sp>
    </p:spTree>
    <p:extLst>
      <p:ext uri="{BB962C8B-B14F-4D97-AF65-F5344CB8AC3E}">
        <p14:creationId xmlns:p14="http://schemas.microsoft.com/office/powerpoint/2010/main" val="1219390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82CFB4-E865-444C-B67D-273720ADC7F1}" type="datetimeFigureOut">
              <a:rPr lang="en-IN" smtClean="0"/>
              <a:t>27-07-2024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675DE3-A418-4437-BF3C-C971C041D538}"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476468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82CFB4-E865-444C-B67D-273720ADC7F1}" type="datetimeFigureOut">
              <a:rPr lang="en-IN" smtClean="0"/>
              <a:t>27-07-2024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675DE3-A418-4437-BF3C-C971C041D538}" type="slidenum">
              <a:rPr lang="en-IN" smtClean="0"/>
              <a:t>‹#›</a:t>
            </a:fld>
            <a:endParaRPr lang="en-IN"/>
          </a:p>
        </p:txBody>
      </p:sp>
    </p:spTree>
    <p:extLst>
      <p:ext uri="{BB962C8B-B14F-4D97-AF65-F5344CB8AC3E}">
        <p14:creationId xmlns:p14="http://schemas.microsoft.com/office/powerpoint/2010/main" val="15011876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82CFB4-E865-444C-B67D-273720ADC7F1}" type="datetimeFigureOut">
              <a:rPr lang="en-IN" smtClean="0"/>
              <a:t>27-07-2024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675DE3-A418-4437-BF3C-C971C041D538}" type="slidenum">
              <a:rPr lang="en-IN" smtClean="0"/>
              <a:t>‹#›</a:t>
            </a:fld>
            <a:endParaRPr lang="en-IN"/>
          </a:p>
        </p:txBody>
      </p:sp>
    </p:spTree>
    <p:extLst>
      <p:ext uri="{BB962C8B-B14F-4D97-AF65-F5344CB8AC3E}">
        <p14:creationId xmlns:p14="http://schemas.microsoft.com/office/powerpoint/2010/main" val="26153463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82CFB4-E865-444C-B67D-273720ADC7F1}" type="datetimeFigureOut">
              <a:rPr lang="en-IN" smtClean="0"/>
              <a:t>27-07-2024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675DE3-A418-4437-BF3C-C971C041D538}" type="slidenum">
              <a:rPr lang="en-IN" smtClean="0"/>
              <a:t>‹#›</a:t>
            </a:fld>
            <a:endParaRPr lang="en-IN"/>
          </a:p>
        </p:txBody>
      </p:sp>
    </p:spTree>
    <p:extLst>
      <p:ext uri="{BB962C8B-B14F-4D97-AF65-F5344CB8AC3E}">
        <p14:creationId xmlns:p14="http://schemas.microsoft.com/office/powerpoint/2010/main" val="2141244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82CFB4-E865-444C-B67D-273720ADC7F1}" type="datetimeFigureOut">
              <a:rPr lang="en-IN" smtClean="0"/>
              <a:t>27-07-2024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675DE3-A418-4437-BF3C-C971C041D538}" type="slidenum">
              <a:rPr lang="en-IN" smtClean="0"/>
              <a:t>‹#›</a:t>
            </a:fld>
            <a:endParaRPr lang="en-IN"/>
          </a:p>
        </p:txBody>
      </p:sp>
    </p:spTree>
    <p:extLst>
      <p:ext uri="{BB962C8B-B14F-4D97-AF65-F5344CB8AC3E}">
        <p14:creationId xmlns:p14="http://schemas.microsoft.com/office/powerpoint/2010/main" val="258387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82CFB4-E865-444C-B67D-273720ADC7F1}" type="datetimeFigureOut">
              <a:rPr lang="en-IN" smtClean="0"/>
              <a:t>27-07-2024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675DE3-A418-4437-BF3C-C971C041D538}" type="slidenum">
              <a:rPr lang="en-IN" smtClean="0"/>
              <a:t>‹#›</a:t>
            </a:fld>
            <a:endParaRPr lang="en-IN"/>
          </a:p>
        </p:txBody>
      </p:sp>
    </p:spTree>
    <p:extLst>
      <p:ext uri="{BB962C8B-B14F-4D97-AF65-F5344CB8AC3E}">
        <p14:creationId xmlns:p14="http://schemas.microsoft.com/office/powerpoint/2010/main" val="1703547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382CFB4-E865-444C-B67D-273720ADC7F1}" type="datetimeFigureOut">
              <a:rPr lang="en-IN" smtClean="0"/>
              <a:t>27-07-2024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6675DE3-A418-4437-BF3C-C971C041D538}" type="slidenum">
              <a:rPr lang="en-IN" smtClean="0"/>
              <a:t>‹#›</a:t>
            </a:fld>
            <a:endParaRPr lang="en-IN"/>
          </a:p>
        </p:txBody>
      </p:sp>
    </p:spTree>
    <p:extLst>
      <p:ext uri="{BB962C8B-B14F-4D97-AF65-F5344CB8AC3E}">
        <p14:creationId xmlns:p14="http://schemas.microsoft.com/office/powerpoint/2010/main" val="2592502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382CFB4-E865-444C-B67D-273720ADC7F1}" type="datetimeFigureOut">
              <a:rPr lang="en-IN" smtClean="0"/>
              <a:t>27-07-2024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6675DE3-A418-4437-BF3C-C971C041D538}" type="slidenum">
              <a:rPr lang="en-IN" smtClean="0"/>
              <a:t>‹#›</a:t>
            </a:fld>
            <a:endParaRPr lang="en-IN"/>
          </a:p>
        </p:txBody>
      </p:sp>
    </p:spTree>
    <p:extLst>
      <p:ext uri="{BB962C8B-B14F-4D97-AF65-F5344CB8AC3E}">
        <p14:creationId xmlns:p14="http://schemas.microsoft.com/office/powerpoint/2010/main" val="3477162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382CFB4-E865-444C-B67D-273720ADC7F1}" type="datetimeFigureOut">
              <a:rPr lang="en-IN" smtClean="0"/>
              <a:t>27-07-2024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6675DE3-A418-4437-BF3C-C971C041D538}" type="slidenum">
              <a:rPr lang="en-IN" smtClean="0"/>
              <a:t>‹#›</a:t>
            </a:fld>
            <a:endParaRPr lang="en-IN"/>
          </a:p>
        </p:txBody>
      </p:sp>
    </p:spTree>
    <p:extLst>
      <p:ext uri="{BB962C8B-B14F-4D97-AF65-F5344CB8AC3E}">
        <p14:creationId xmlns:p14="http://schemas.microsoft.com/office/powerpoint/2010/main" val="1593064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82CFB4-E865-444C-B67D-273720ADC7F1}" type="datetimeFigureOut">
              <a:rPr lang="en-IN" smtClean="0"/>
              <a:t>27-07-2024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6675DE3-A418-4437-BF3C-C971C041D538}" type="slidenum">
              <a:rPr lang="en-IN" smtClean="0"/>
              <a:t>‹#›</a:t>
            </a:fld>
            <a:endParaRPr lang="en-IN"/>
          </a:p>
        </p:txBody>
      </p:sp>
    </p:spTree>
    <p:extLst>
      <p:ext uri="{BB962C8B-B14F-4D97-AF65-F5344CB8AC3E}">
        <p14:creationId xmlns:p14="http://schemas.microsoft.com/office/powerpoint/2010/main" val="2007957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82CFB4-E865-444C-B67D-273720ADC7F1}" type="datetimeFigureOut">
              <a:rPr lang="en-IN" smtClean="0"/>
              <a:t>27-07-2024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6675DE3-A418-4437-BF3C-C971C041D538}" type="slidenum">
              <a:rPr lang="en-IN" smtClean="0"/>
              <a:t>‹#›</a:t>
            </a:fld>
            <a:endParaRPr lang="en-IN"/>
          </a:p>
        </p:txBody>
      </p:sp>
    </p:spTree>
    <p:extLst>
      <p:ext uri="{BB962C8B-B14F-4D97-AF65-F5344CB8AC3E}">
        <p14:creationId xmlns:p14="http://schemas.microsoft.com/office/powerpoint/2010/main" val="2287078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382CFB4-E865-444C-B67D-273720ADC7F1}" type="datetimeFigureOut">
              <a:rPr lang="en-IN" smtClean="0"/>
              <a:t>27-07-2024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6675DE3-A418-4437-BF3C-C971C041D538}" type="slidenum">
              <a:rPr lang="en-IN" smtClean="0"/>
              <a:t>‹#›</a:t>
            </a:fld>
            <a:endParaRPr lang="en-IN"/>
          </a:p>
        </p:txBody>
      </p:sp>
    </p:spTree>
    <p:extLst>
      <p:ext uri="{BB962C8B-B14F-4D97-AF65-F5344CB8AC3E}">
        <p14:creationId xmlns:p14="http://schemas.microsoft.com/office/powerpoint/2010/main" val="3221300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382CFB4-E865-444C-B67D-273720ADC7F1}" type="datetimeFigureOut">
              <a:rPr lang="en-IN" smtClean="0"/>
              <a:t>27-07-2024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6675DE3-A418-4437-BF3C-C971C041D538}" type="slidenum">
              <a:rPr lang="en-IN" smtClean="0"/>
              <a:t>‹#›</a:t>
            </a:fld>
            <a:endParaRPr lang="en-IN"/>
          </a:p>
        </p:txBody>
      </p:sp>
    </p:spTree>
    <p:extLst>
      <p:ext uri="{BB962C8B-B14F-4D97-AF65-F5344CB8AC3E}">
        <p14:creationId xmlns:p14="http://schemas.microsoft.com/office/powerpoint/2010/main" val="1142454671"/>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2EFC9B-FB22-8014-0488-8BC553BDECED}"/>
              </a:ext>
            </a:extLst>
          </p:cNvPr>
          <p:cNvSpPr txBox="1"/>
          <p:nvPr/>
        </p:nvSpPr>
        <p:spPr>
          <a:xfrm>
            <a:off x="1335257" y="2790321"/>
            <a:ext cx="9295241" cy="523220"/>
          </a:xfrm>
          <a:prstGeom prst="rect">
            <a:avLst/>
          </a:prstGeom>
          <a:noFill/>
        </p:spPr>
        <p:txBody>
          <a:bodyPr wrap="square" rtlCol="0">
            <a:spAutoFit/>
          </a:bodyPr>
          <a:lstStyle/>
          <a:p>
            <a:r>
              <a:rPr lang="en-US" sz="2800" b="1" dirty="0">
                <a:solidFill>
                  <a:srgbClr val="FF0000"/>
                </a:solidFill>
                <a:latin typeface="Footlight MT Light" panose="0204060206030A020304" pitchFamily="18" charset="0"/>
              </a:rPr>
              <a:t>“Presentation on College books issued database Mini Project”</a:t>
            </a:r>
          </a:p>
        </p:txBody>
      </p:sp>
      <p:sp>
        <p:nvSpPr>
          <p:cNvPr id="4" name="TextBox 3">
            <a:extLst>
              <a:ext uri="{FF2B5EF4-FFF2-40B4-BE49-F238E27FC236}">
                <a16:creationId xmlns:a16="http://schemas.microsoft.com/office/drawing/2014/main" id="{658DEA18-D43B-142F-39EB-062A4FF29954}"/>
              </a:ext>
            </a:extLst>
          </p:cNvPr>
          <p:cNvSpPr txBox="1"/>
          <p:nvPr/>
        </p:nvSpPr>
        <p:spPr>
          <a:xfrm>
            <a:off x="399783" y="3536907"/>
            <a:ext cx="3552828" cy="1631216"/>
          </a:xfrm>
          <a:prstGeom prst="rect">
            <a:avLst/>
          </a:prstGeom>
          <a:noFill/>
        </p:spPr>
        <p:txBody>
          <a:bodyPr wrap="square" rtlCol="0">
            <a:spAutoFit/>
          </a:bodyPr>
          <a:lstStyle/>
          <a:p>
            <a:r>
              <a:rPr lang="en-US" sz="2000" dirty="0">
                <a:latin typeface="Arial Black" panose="020B0A04020102020204" pitchFamily="34" charset="0"/>
              </a:rPr>
              <a:t>Presentation by :</a:t>
            </a:r>
          </a:p>
          <a:p>
            <a:r>
              <a:rPr lang="en-US" sz="2000" dirty="0" err="1">
                <a:latin typeface="Arial Black" panose="020B0A04020102020204" pitchFamily="34" charset="0"/>
              </a:rPr>
              <a:t>Rakshita</a:t>
            </a:r>
            <a:r>
              <a:rPr lang="en-US" sz="2000" dirty="0">
                <a:latin typeface="Arial Black" panose="020B0A04020102020204" pitchFamily="34" charset="0"/>
              </a:rPr>
              <a:t> </a:t>
            </a:r>
            <a:r>
              <a:rPr lang="en-US" sz="2000" dirty="0" err="1">
                <a:latin typeface="Arial Black" panose="020B0A04020102020204" pitchFamily="34" charset="0"/>
              </a:rPr>
              <a:t>Hosalli</a:t>
            </a:r>
            <a:endParaRPr lang="en-US" sz="2000" dirty="0">
              <a:latin typeface="Arial Black" panose="020B0A04020102020204" pitchFamily="34" charset="0"/>
            </a:endParaRPr>
          </a:p>
          <a:p>
            <a:r>
              <a:rPr lang="en-US" sz="2000" dirty="0">
                <a:latin typeface="Arial Black" panose="020B0A04020102020204" pitchFamily="34" charset="0"/>
              </a:rPr>
              <a:t>Shruti </a:t>
            </a:r>
            <a:r>
              <a:rPr lang="en-US" sz="2000" dirty="0" err="1">
                <a:latin typeface="Arial Black" panose="020B0A04020102020204" pitchFamily="34" charset="0"/>
              </a:rPr>
              <a:t>Yekkele</a:t>
            </a:r>
            <a:endParaRPr lang="en-US" sz="2000" dirty="0">
              <a:latin typeface="Arial Black" panose="020B0A04020102020204" pitchFamily="34" charset="0"/>
            </a:endParaRPr>
          </a:p>
          <a:p>
            <a:r>
              <a:rPr lang="en-US" sz="2000" dirty="0">
                <a:latin typeface="Arial Black" panose="020B0A04020102020204" pitchFamily="34" charset="0"/>
              </a:rPr>
              <a:t>Suraksha </a:t>
            </a:r>
            <a:r>
              <a:rPr lang="en-US" sz="2000" dirty="0" err="1">
                <a:latin typeface="Arial Black" panose="020B0A04020102020204" pitchFamily="34" charset="0"/>
              </a:rPr>
              <a:t>Biradar</a:t>
            </a:r>
            <a:endParaRPr lang="en-US" sz="2000" dirty="0">
              <a:latin typeface="Arial Black" panose="020B0A04020102020204" pitchFamily="34" charset="0"/>
            </a:endParaRPr>
          </a:p>
          <a:p>
            <a:r>
              <a:rPr lang="en-US" sz="2000" dirty="0">
                <a:latin typeface="Arial Black" panose="020B0A04020102020204" pitchFamily="34" charset="0"/>
              </a:rPr>
              <a:t>Vaishali Lohar</a:t>
            </a:r>
            <a:endParaRPr lang="en-IN" sz="2000" dirty="0">
              <a:latin typeface="Arial Black" panose="020B0A04020102020204" pitchFamily="34" charset="0"/>
            </a:endParaRPr>
          </a:p>
        </p:txBody>
      </p:sp>
      <p:sp>
        <p:nvSpPr>
          <p:cNvPr id="5" name="TextBox 4">
            <a:extLst>
              <a:ext uri="{FF2B5EF4-FFF2-40B4-BE49-F238E27FC236}">
                <a16:creationId xmlns:a16="http://schemas.microsoft.com/office/drawing/2014/main" id="{F0B0B4EF-9A5D-5E9C-4634-5CD0F3DBE40B}"/>
              </a:ext>
            </a:extLst>
          </p:cNvPr>
          <p:cNvSpPr txBox="1"/>
          <p:nvPr/>
        </p:nvSpPr>
        <p:spPr>
          <a:xfrm>
            <a:off x="1350967" y="2159417"/>
            <a:ext cx="9295241" cy="461665"/>
          </a:xfrm>
          <a:prstGeom prst="rect">
            <a:avLst/>
          </a:prstGeom>
          <a:noFill/>
        </p:spPr>
        <p:txBody>
          <a:bodyPr wrap="square" rtlCol="0">
            <a:spAutoFit/>
          </a:bodyPr>
          <a:lstStyle/>
          <a:p>
            <a:r>
              <a:rPr lang="en-US" sz="2400" b="1" dirty="0"/>
              <a:t>Department of CSE(Artificial Intelligence and Machine Learning)</a:t>
            </a:r>
            <a:endParaRPr lang="en-IN" sz="2400" b="1" dirty="0"/>
          </a:p>
        </p:txBody>
      </p:sp>
      <p:sp>
        <p:nvSpPr>
          <p:cNvPr id="8" name="TextBox 7">
            <a:extLst>
              <a:ext uri="{FF2B5EF4-FFF2-40B4-BE49-F238E27FC236}">
                <a16:creationId xmlns:a16="http://schemas.microsoft.com/office/drawing/2014/main" id="{92C942E2-820E-F6D4-9D11-00A5A775DBDC}"/>
              </a:ext>
            </a:extLst>
          </p:cNvPr>
          <p:cNvSpPr txBox="1"/>
          <p:nvPr/>
        </p:nvSpPr>
        <p:spPr>
          <a:xfrm>
            <a:off x="9204473" y="3463873"/>
            <a:ext cx="4646645" cy="1631216"/>
          </a:xfrm>
          <a:prstGeom prst="rect">
            <a:avLst/>
          </a:prstGeom>
          <a:noFill/>
        </p:spPr>
        <p:txBody>
          <a:bodyPr wrap="square" rtlCol="0">
            <a:spAutoFit/>
          </a:bodyPr>
          <a:lstStyle/>
          <a:p>
            <a:r>
              <a:rPr lang="en-US" sz="2000" b="1" dirty="0">
                <a:latin typeface="Arial Black" panose="020B0A04020102020204" pitchFamily="34" charset="0"/>
              </a:rPr>
              <a:t>USN:</a:t>
            </a:r>
          </a:p>
          <a:p>
            <a:r>
              <a:rPr lang="en-US" sz="2000" b="1" dirty="0">
                <a:latin typeface="Arial Black" panose="020B0A04020102020204" pitchFamily="34" charset="0"/>
              </a:rPr>
              <a:t> 3RB21AI036</a:t>
            </a:r>
          </a:p>
          <a:p>
            <a:r>
              <a:rPr lang="en-US" sz="2000" b="1" dirty="0">
                <a:latin typeface="Arial Black" panose="020B0A04020102020204" pitchFamily="34" charset="0"/>
              </a:rPr>
              <a:t> 3RB21AI045</a:t>
            </a:r>
          </a:p>
          <a:p>
            <a:r>
              <a:rPr lang="en-US" sz="2000" b="1" dirty="0">
                <a:latin typeface="Arial Black" panose="020B0A04020102020204" pitchFamily="34" charset="0"/>
              </a:rPr>
              <a:t> 3RB21AI052</a:t>
            </a:r>
          </a:p>
          <a:p>
            <a:r>
              <a:rPr lang="en-US" sz="2000" b="1" dirty="0">
                <a:latin typeface="Arial Black" panose="020B0A04020102020204" pitchFamily="34" charset="0"/>
              </a:rPr>
              <a:t> 3RB21AI054</a:t>
            </a:r>
            <a:endParaRPr lang="en-IN" sz="2000" b="1" dirty="0">
              <a:latin typeface="Arial Black" panose="020B0A04020102020204" pitchFamily="34" charset="0"/>
            </a:endParaRPr>
          </a:p>
        </p:txBody>
      </p:sp>
      <p:sp>
        <p:nvSpPr>
          <p:cNvPr id="6" name="TextBox 5">
            <a:extLst>
              <a:ext uri="{FF2B5EF4-FFF2-40B4-BE49-F238E27FC236}">
                <a16:creationId xmlns:a16="http://schemas.microsoft.com/office/drawing/2014/main" id="{79DEE608-2F76-54BE-1A99-C5618D6ECFDC}"/>
              </a:ext>
            </a:extLst>
          </p:cNvPr>
          <p:cNvSpPr txBox="1"/>
          <p:nvPr/>
        </p:nvSpPr>
        <p:spPr>
          <a:xfrm>
            <a:off x="3837992" y="4892847"/>
            <a:ext cx="4516016" cy="1965153"/>
          </a:xfrm>
          <a:prstGeom prst="rect">
            <a:avLst/>
          </a:prstGeom>
          <a:noFill/>
        </p:spPr>
        <p:txBody>
          <a:bodyPr wrap="square" rtlCol="0">
            <a:spAutoFit/>
          </a:bodyPr>
          <a:lstStyle/>
          <a:p>
            <a:pPr algn="ctr">
              <a:lnSpc>
                <a:spcPct val="107000"/>
              </a:lnSpc>
              <a:spcAft>
                <a:spcPts val="800"/>
              </a:spcAft>
            </a:pPr>
            <a:r>
              <a:rPr lang="en-IN" sz="1800" b="1" i="1" kern="100" dirty="0">
                <a:effectLst/>
                <a:latin typeface="Times New Roman" panose="02020603050405020304" pitchFamily="18" charset="0"/>
                <a:ea typeface="Calibri" panose="020F0502020204030204" pitchFamily="34" charset="0"/>
                <a:cs typeface="Mangal" panose="02040503050203030202" pitchFamily="18" charset="0"/>
              </a:rPr>
              <a:t>Under The Guidance Of</a:t>
            </a:r>
            <a:endParaRPr lang="en-US" b="1" i="1" kern="100" dirty="0">
              <a:latin typeface="Times New Roman" panose="02020603050405020304" pitchFamily="18" charset="0"/>
              <a:ea typeface="Calibri" panose="020F0502020204030204" pitchFamily="34" charset="0"/>
              <a:cs typeface="Mangal" panose="02040503050203030202" pitchFamily="18" charset="0"/>
            </a:endParaRPr>
          </a:p>
          <a:p>
            <a:pPr algn="ctr">
              <a:lnSpc>
                <a:spcPct val="107000"/>
              </a:lnSpc>
              <a:spcAft>
                <a:spcPts val="800"/>
              </a:spcAft>
            </a:pPr>
            <a:r>
              <a:rPr lang="en-US" sz="1800" b="1" kern="100" dirty="0">
                <a:solidFill>
                  <a:srgbClr val="002060"/>
                </a:solidFill>
                <a:effectLst/>
                <a:latin typeface="Times New Roman" panose="02020603050405020304" pitchFamily="18" charset="0"/>
                <a:ea typeface="Calibri" panose="020F0502020204030204" pitchFamily="34" charset="0"/>
                <a:cs typeface="Mangal" panose="02040503050203030202" pitchFamily="18" charset="0"/>
              </a:rPr>
              <a:t>Prof. Md </a:t>
            </a:r>
            <a:r>
              <a:rPr lang="en-US" sz="1800" b="1" kern="100" dirty="0" err="1">
                <a:solidFill>
                  <a:srgbClr val="002060"/>
                </a:solidFill>
                <a:effectLst/>
                <a:latin typeface="Times New Roman" panose="02020603050405020304" pitchFamily="18" charset="0"/>
                <a:ea typeface="Calibri" panose="020F0502020204030204" pitchFamily="34" charset="0"/>
                <a:cs typeface="Mangal" panose="02040503050203030202" pitchFamily="18" charset="0"/>
              </a:rPr>
              <a:t>Rafeeq</a:t>
            </a:r>
            <a:endParaRPr lang="en-US" sz="1800" b="1" kern="100" dirty="0">
              <a:solidFill>
                <a:srgbClr val="002060"/>
              </a:solidFill>
              <a:effectLst/>
              <a:latin typeface="Times New Roman" panose="02020603050405020304" pitchFamily="18" charset="0"/>
              <a:ea typeface="Calibri" panose="020F0502020204030204" pitchFamily="34" charset="0"/>
              <a:cs typeface="Mangal" panose="02040503050203030202" pitchFamily="18" charset="0"/>
            </a:endParaRPr>
          </a:p>
          <a:p>
            <a:pPr algn="ctr">
              <a:lnSpc>
                <a:spcPct val="107000"/>
              </a:lnSpc>
              <a:spcAft>
                <a:spcPts val="800"/>
              </a:spcAft>
            </a:pPr>
            <a:r>
              <a:rPr lang="en-US" sz="1800" b="1" kern="100" dirty="0">
                <a:solidFill>
                  <a:srgbClr val="002060"/>
                </a:solidFill>
                <a:effectLst/>
                <a:latin typeface="Times New Roman" panose="02020603050405020304" pitchFamily="18" charset="0"/>
                <a:ea typeface="Calibri" panose="020F0502020204030204" pitchFamily="34" charset="0"/>
                <a:cs typeface="Mangal" panose="02040503050203030202" pitchFamily="18" charset="0"/>
              </a:rPr>
              <a:t>Prof. Mahesh </a:t>
            </a:r>
            <a:r>
              <a:rPr lang="en-US" sz="1800" b="1" kern="100" dirty="0" err="1">
                <a:solidFill>
                  <a:srgbClr val="002060"/>
                </a:solidFill>
                <a:effectLst/>
                <a:latin typeface="Times New Roman" panose="02020603050405020304" pitchFamily="18" charset="0"/>
                <a:ea typeface="Calibri" panose="020F0502020204030204" pitchFamily="34" charset="0"/>
                <a:cs typeface="Mangal" panose="02040503050203030202" pitchFamily="18" charset="0"/>
              </a:rPr>
              <a:t>Kanjikar</a:t>
            </a:r>
            <a:endParaRPr lang="en-US" sz="1800" b="1" kern="100" dirty="0">
              <a:solidFill>
                <a:srgbClr val="002060"/>
              </a:solidFill>
              <a:effectLst/>
              <a:latin typeface="Times New Roman" panose="02020603050405020304" pitchFamily="18" charset="0"/>
              <a:ea typeface="Calibri" panose="020F0502020204030204" pitchFamily="34" charset="0"/>
              <a:cs typeface="Mangal" panose="02040503050203030202" pitchFamily="18" charset="0"/>
            </a:endParaRPr>
          </a:p>
          <a:p>
            <a:pPr algn="ctr">
              <a:lnSpc>
                <a:spcPct val="107000"/>
              </a:lnSpc>
              <a:spcAft>
                <a:spcPts val="800"/>
              </a:spcAft>
            </a:pPr>
            <a:r>
              <a:rPr lang="en-US" sz="1800" b="1" kern="100" dirty="0">
                <a:solidFill>
                  <a:srgbClr val="002060"/>
                </a:solidFill>
                <a:effectLst/>
                <a:latin typeface="Times New Roman" panose="02020603050405020304" pitchFamily="18" charset="0"/>
                <a:ea typeface="Calibri" panose="020F0502020204030204" pitchFamily="34" charset="0"/>
                <a:cs typeface="Mangal" panose="02040503050203030202" pitchFamily="18" charset="0"/>
              </a:rPr>
              <a:t>Department of CSE(AI&amp;ML)</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
        <p:nvSpPr>
          <p:cNvPr id="7" name="TextBox 6">
            <a:extLst>
              <a:ext uri="{FF2B5EF4-FFF2-40B4-BE49-F238E27FC236}">
                <a16:creationId xmlns:a16="http://schemas.microsoft.com/office/drawing/2014/main" id="{132FE5D5-4963-DE41-555C-7856043F9A96}"/>
              </a:ext>
            </a:extLst>
          </p:cNvPr>
          <p:cNvSpPr txBox="1"/>
          <p:nvPr/>
        </p:nvSpPr>
        <p:spPr>
          <a:xfrm>
            <a:off x="1550499" y="1288741"/>
            <a:ext cx="9494754" cy="523220"/>
          </a:xfrm>
          <a:prstGeom prst="rect">
            <a:avLst/>
          </a:prstGeom>
          <a:noFill/>
        </p:spPr>
        <p:txBody>
          <a:bodyPr wrap="square" rtlCol="0">
            <a:spAutoFit/>
          </a:bodyPr>
          <a:lstStyle/>
          <a:p>
            <a:r>
              <a:rPr lang="en-US" sz="2800" b="1" dirty="0" err="1">
                <a:solidFill>
                  <a:schemeClr val="tx1">
                    <a:lumMod val="95000"/>
                    <a:lumOff val="5000"/>
                  </a:schemeClr>
                </a:solidFill>
                <a:latin typeface="+mn-lt"/>
              </a:rPr>
              <a:t>Bheemanna</a:t>
            </a:r>
            <a:r>
              <a:rPr lang="en-US" sz="2800" b="1" dirty="0">
                <a:solidFill>
                  <a:schemeClr val="tx1">
                    <a:lumMod val="95000"/>
                    <a:lumOff val="5000"/>
                  </a:schemeClr>
                </a:solidFill>
                <a:latin typeface="+mn-lt"/>
              </a:rPr>
              <a:t> </a:t>
            </a:r>
            <a:r>
              <a:rPr lang="en-US" sz="2800" b="1" dirty="0" err="1">
                <a:solidFill>
                  <a:schemeClr val="tx1">
                    <a:lumMod val="95000"/>
                    <a:lumOff val="5000"/>
                  </a:schemeClr>
                </a:solidFill>
                <a:latin typeface="+mn-lt"/>
              </a:rPr>
              <a:t>Khandre</a:t>
            </a:r>
            <a:r>
              <a:rPr lang="en-US" sz="2800" b="1" dirty="0">
                <a:solidFill>
                  <a:schemeClr val="tx1">
                    <a:lumMod val="95000"/>
                    <a:lumOff val="5000"/>
                  </a:schemeClr>
                </a:solidFill>
                <a:latin typeface="+mn-lt"/>
              </a:rPr>
              <a:t> Institute of Technology, </a:t>
            </a:r>
            <a:r>
              <a:rPr lang="en-US" sz="2800" b="1" dirty="0" err="1">
                <a:solidFill>
                  <a:schemeClr val="tx1">
                    <a:lumMod val="95000"/>
                    <a:lumOff val="5000"/>
                  </a:schemeClr>
                </a:solidFill>
                <a:latin typeface="+mn-lt"/>
              </a:rPr>
              <a:t>Bhalki</a:t>
            </a:r>
            <a:endParaRPr lang="en-IN" sz="2800" dirty="0"/>
          </a:p>
        </p:txBody>
      </p:sp>
      <p:sp>
        <p:nvSpPr>
          <p:cNvPr id="9" name="TextBox 8">
            <a:extLst>
              <a:ext uri="{FF2B5EF4-FFF2-40B4-BE49-F238E27FC236}">
                <a16:creationId xmlns:a16="http://schemas.microsoft.com/office/drawing/2014/main" id="{EFF3AF83-E7BE-E461-3ADB-68737531B5A6}"/>
              </a:ext>
            </a:extLst>
          </p:cNvPr>
          <p:cNvSpPr txBox="1"/>
          <p:nvPr/>
        </p:nvSpPr>
        <p:spPr>
          <a:xfrm>
            <a:off x="1638297" y="314793"/>
            <a:ext cx="9694267" cy="1446550"/>
          </a:xfrm>
          <a:prstGeom prst="rect">
            <a:avLst/>
          </a:prstGeom>
          <a:noFill/>
        </p:spPr>
        <p:txBody>
          <a:bodyPr wrap="square" rtlCol="0">
            <a:spAutoFit/>
          </a:bodyPr>
          <a:lstStyle/>
          <a:p>
            <a:r>
              <a:rPr lang="en-US" sz="2800" b="1" cap="all" dirty="0">
                <a:latin typeface="Times New Roman" panose="02020603050405020304" pitchFamily="18" charset="0"/>
                <a:cs typeface="Times New Roman" panose="02020603050405020304" pitchFamily="18" charset="0"/>
              </a:rPr>
              <a:t>Visvesvaraya Technological University </a:t>
            </a:r>
          </a:p>
          <a:p>
            <a:r>
              <a:rPr lang="en-US" sz="2800" b="1" cap="all" dirty="0">
                <a:latin typeface="Times New Roman" panose="02020603050405020304" pitchFamily="18" charset="0"/>
                <a:cs typeface="Times New Roman" panose="02020603050405020304" pitchFamily="18" charset="0"/>
              </a:rPr>
              <a:t>		</a:t>
            </a:r>
            <a:r>
              <a:rPr lang="en-US" sz="2800" b="1" cap="all" dirty="0" err="1">
                <a:latin typeface="Times New Roman" panose="02020603050405020304" pitchFamily="18" charset="0"/>
                <a:cs typeface="Times New Roman" panose="02020603050405020304" pitchFamily="18" charset="0"/>
              </a:rPr>
              <a:t>JnanaSangama</a:t>
            </a:r>
            <a:r>
              <a:rPr lang="en-US" sz="2800" b="1" cap="all" dirty="0">
                <a:latin typeface="Times New Roman" panose="02020603050405020304" pitchFamily="18" charset="0"/>
                <a:cs typeface="Times New Roman" panose="02020603050405020304" pitchFamily="18" charset="0"/>
              </a:rPr>
              <a:t>, Belagavi</a:t>
            </a:r>
            <a:endParaRPr lang="en-IN" sz="2800" b="1" dirty="0">
              <a:latin typeface="Times New Roman" panose="02020603050405020304" pitchFamily="18" charset="0"/>
              <a:cs typeface="Times New Roman" panose="02020603050405020304" pitchFamily="18" charset="0"/>
            </a:endParaRPr>
          </a:p>
          <a:p>
            <a:endParaRPr lang="en-IN" sz="3200" b="1" dirty="0"/>
          </a:p>
        </p:txBody>
      </p:sp>
      <p:pic>
        <p:nvPicPr>
          <p:cNvPr id="10" name="Picture 4" descr="Bheemanna Khandre Institute of ...">
            <a:extLst>
              <a:ext uri="{FF2B5EF4-FFF2-40B4-BE49-F238E27FC236}">
                <a16:creationId xmlns:a16="http://schemas.microsoft.com/office/drawing/2014/main" id="{3D07E06D-6DB3-30B7-CE6E-D8CB0E8228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8188" y="127418"/>
            <a:ext cx="1749726" cy="19198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Visvesvaraya Technological University ...">
            <a:extLst>
              <a:ext uri="{FF2B5EF4-FFF2-40B4-BE49-F238E27FC236}">
                <a16:creationId xmlns:a16="http://schemas.microsoft.com/office/drawing/2014/main" id="{C9870705-13D2-5468-1FDB-E49139E25F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74" y="127418"/>
            <a:ext cx="1569223" cy="18537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438C6A-F7D5-ED4C-52D0-75C45C0F99CA}"/>
              </a:ext>
            </a:extLst>
          </p:cNvPr>
          <p:cNvSpPr>
            <a:spLocks noGrp="1"/>
          </p:cNvSpPr>
          <p:nvPr>
            <p:ph idx="1"/>
          </p:nvPr>
        </p:nvSpPr>
        <p:spPr>
          <a:xfrm>
            <a:off x="435204" y="838986"/>
            <a:ext cx="11321592" cy="4854804"/>
          </a:xfrm>
        </p:spPr>
        <p:txBody>
          <a:bodyPr/>
          <a:lstStyle/>
          <a:p>
            <a:pPr algn="just">
              <a:lnSpc>
                <a:spcPct val="150000"/>
              </a:lnSpc>
              <a:spcBef>
                <a:spcPts val="600"/>
              </a:spcBef>
              <a:spcAft>
                <a:spcPts val="600"/>
              </a:spcAft>
              <a:buFont typeface="Wingdings" panose="05000000000000000000" pitchFamily="2" charset="2"/>
              <a:buChar char="Ø"/>
            </a:pPr>
            <a:r>
              <a:rPr lang="en-IN" sz="2400" b="1" kern="100" dirty="0">
                <a:effectLst/>
                <a:latin typeface="Calibri" panose="020F0502020204030204" pitchFamily="34" charset="0"/>
                <a:ea typeface="Calibri" panose="020F0502020204030204" pitchFamily="34" charset="0"/>
                <a:cs typeface="Calibri" panose="020F0502020204030204" pitchFamily="34" charset="0"/>
              </a:rPr>
              <a:t>Software Testing </a:t>
            </a:r>
            <a:r>
              <a:rPr lang="en-IN" sz="2400" kern="100" dirty="0">
                <a:effectLst/>
                <a:latin typeface="Calibri" panose="020F0502020204030204" pitchFamily="34" charset="0"/>
                <a:ea typeface="Calibri" panose="020F0502020204030204" pitchFamily="34" charset="0"/>
                <a:cs typeface="Calibri" panose="020F0502020204030204" pitchFamily="34" charset="0"/>
              </a:rPr>
              <a:t>: Software testing can also be stated as the process of validating and verifying that a software program/application/product:</a:t>
            </a:r>
          </a:p>
          <a:p>
            <a:pPr marL="514350" indent="-514350" algn="just">
              <a:lnSpc>
                <a:spcPct val="150000"/>
              </a:lnSpc>
              <a:spcBef>
                <a:spcPts val="600"/>
              </a:spcBef>
              <a:spcAft>
                <a:spcPts val="600"/>
              </a:spcAft>
              <a:buFont typeface="+mj-lt"/>
              <a:buAutoNum type="romanLcPeriod"/>
            </a:pPr>
            <a:r>
              <a:rPr lang="en-IN" sz="2400" kern="100" dirty="0">
                <a:effectLst/>
                <a:latin typeface="Calibri" panose="020F0502020204030204" pitchFamily="34" charset="0"/>
                <a:ea typeface="Calibri" panose="020F0502020204030204" pitchFamily="34" charset="0"/>
                <a:cs typeface="Calibri" panose="020F0502020204030204" pitchFamily="34" charset="0"/>
              </a:rPr>
              <a:t>Meets the business and technical requirements that guided its design and                development.</a:t>
            </a:r>
          </a:p>
          <a:p>
            <a:pPr marL="514350" indent="-514350" algn="just">
              <a:lnSpc>
                <a:spcPct val="150000"/>
              </a:lnSpc>
              <a:spcBef>
                <a:spcPts val="600"/>
              </a:spcBef>
              <a:spcAft>
                <a:spcPts val="600"/>
              </a:spcAft>
              <a:buFont typeface="+mj-lt"/>
              <a:buAutoNum type="romanLcPeriod"/>
            </a:pPr>
            <a:r>
              <a:rPr lang="en-IN" sz="2400" kern="100" dirty="0">
                <a:latin typeface="Calibri" panose="020F0502020204030204" pitchFamily="34" charset="0"/>
                <a:ea typeface="Calibri" panose="020F0502020204030204" pitchFamily="34" charset="0"/>
                <a:cs typeface="Calibri" panose="020F0502020204030204" pitchFamily="34" charset="0"/>
              </a:rPr>
              <a:t>W</a:t>
            </a:r>
            <a:r>
              <a:rPr lang="en-IN" sz="2400" kern="100" dirty="0">
                <a:effectLst/>
                <a:latin typeface="Calibri" panose="020F0502020204030204" pitchFamily="34" charset="0"/>
                <a:ea typeface="Calibri" panose="020F0502020204030204" pitchFamily="34" charset="0"/>
                <a:cs typeface="Calibri" panose="020F0502020204030204" pitchFamily="34" charset="0"/>
              </a:rPr>
              <a:t>orks as expected. </a:t>
            </a:r>
          </a:p>
          <a:p>
            <a:pPr marL="514350" indent="-514350" algn="just">
              <a:lnSpc>
                <a:spcPct val="150000"/>
              </a:lnSpc>
              <a:spcBef>
                <a:spcPts val="600"/>
              </a:spcBef>
              <a:spcAft>
                <a:spcPts val="600"/>
              </a:spcAft>
              <a:buFont typeface="+mj-lt"/>
              <a:buAutoNum type="romanLcPeriod"/>
            </a:pPr>
            <a:r>
              <a:rPr lang="en-IN" sz="2400" kern="100" dirty="0">
                <a:effectLst/>
                <a:latin typeface="Calibri" panose="020F0502020204030204" pitchFamily="34" charset="0"/>
                <a:ea typeface="Calibri" panose="020F0502020204030204" pitchFamily="34" charset="0"/>
                <a:cs typeface="Calibri" panose="020F0502020204030204" pitchFamily="34" charset="0"/>
              </a:rPr>
              <a:t>Can be implemented with the same characteristics.</a:t>
            </a:r>
          </a:p>
          <a:p>
            <a:pPr>
              <a:buFont typeface="Wingdings" panose="05000000000000000000" pitchFamily="2" charset="2"/>
              <a:buChar char="Ø"/>
            </a:pPr>
            <a:r>
              <a:rPr lang="en-IN" sz="2400" b="1" dirty="0">
                <a:effectLst/>
                <a:latin typeface="Calibri" panose="020F0502020204030204" pitchFamily="34" charset="0"/>
                <a:ea typeface="Calibri" panose="020F0502020204030204" pitchFamily="34" charset="0"/>
                <a:cs typeface="Calibri" panose="020F0502020204030204" pitchFamily="34" charset="0"/>
              </a:rPr>
              <a:t>Specification-based testing</a:t>
            </a:r>
            <a:r>
              <a:rPr lang="en-IN" sz="2400" dirty="0">
                <a:effectLst/>
                <a:latin typeface="Calibri" panose="020F0502020204030204" pitchFamily="34" charset="0"/>
                <a:ea typeface="Calibri" panose="020F0502020204030204" pitchFamily="34" charset="0"/>
                <a:cs typeface="Calibri" panose="020F0502020204030204" pitchFamily="34" charset="0"/>
              </a:rPr>
              <a:t>: Specification-based testing aims to test the functionality of software according to the applicable requirements.</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81855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BD623-F7BB-7978-73C2-50947080C4CE}"/>
              </a:ext>
            </a:extLst>
          </p:cNvPr>
          <p:cNvSpPr>
            <a:spLocks noGrp="1"/>
          </p:cNvSpPr>
          <p:nvPr>
            <p:ph type="title"/>
          </p:nvPr>
        </p:nvSpPr>
        <p:spPr>
          <a:xfrm>
            <a:off x="517688" y="-115642"/>
            <a:ext cx="10515600" cy="1325563"/>
          </a:xfrm>
        </p:spPr>
        <p:txBody>
          <a:bodyPr/>
          <a:lstStyle/>
          <a:p>
            <a:r>
              <a:rPr lang="en-IN" dirty="0">
                <a:latin typeface="+mn-lt"/>
              </a:rPr>
              <a:t>OUTPUT:</a:t>
            </a:r>
          </a:p>
        </p:txBody>
      </p:sp>
      <p:pic>
        <p:nvPicPr>
          <p:cNvPr id="5" name="Content Placeholder 4">
            <a:extLst>
              <a:ext uri="{FF2B5EF4-FFF2-40B4-BE49-F238E27FC236}">
                <a16:creationId xmlns:a16="http://schemas.microsoft.com/office/drawing/2014/main" id="{5A3F16FB-5940-8AF1-FC2F-58A3AAD469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2169" y="1008668"/>
            <a:ext cx="11104775" cy="5168295"/>
          </a:xfrm>
        </p:spPr>
      </p:pic>
    </p:spTree>
    <p:extLst>
      <p:ext uri="{BB962C8B-B14F-4D97-AF65-F5344CB8AC3E}">
        <p14:creationId xmlns:p14="http://schemas.microsoft.com/office/powerpoint/2010/main" val="720167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6572B00-BC78-8EAC-CA16-9828F07FDD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1913" y="311150"/>
            <a:ext cx="10848143" cy="5865813"/>
          </a:xfrm>
        </p:spPr>
      </p:pic>
    </p:spTree>
    <p:extLst>
      <p:ext uri="{BB962C8B-B14F-4D97-AF65-F5344CB8AC3E}">
        <p14:creationId xmlns:p14="http://schemas.microsoft.com/office/powerpoint/2010/main" val="441218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B468AE3-79B0-B030-9C29-B1B18D1D05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6181" y="257969"/>
            <a:ext cx="10991654" cy="5915024"/>
          </a:xfrm>
        </p:spPr>
      </p:pic>
    </p:spTree>
    <p:extLst>
      <p:ext uri="{BB962C8B-B14F-4D97-AF65-F5344CB8AC3E}">
        <p14:creationId xmlns:p14="http://schemas.microsoft.com/office/powerpoint/2010/main" val="2652087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2012079-A603-CA56-9366-50CEB20C85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9303" y="339725"/>
            <a:ext cx="10615353" cy="5837238"/>
          </a:xfrm>
        </p:spPr>
      </p:pic>
    </p:spTree>
    <p:extLst>
      <p:ext uri="{BB962C8B-B14F-4D97-AF65-F5344CB8AC3E}">
        <p14:creationId xmlns:p14="http://schemas.microsoft.com/office/powerpoint/2010/main" val="2347586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60F57FE-D7EE-6FD8-690E-9A3D4F40DF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6755" y="311150"/>
            <a:ext cx="10763301" cy="5865813"/>
          </a:xfrm>
        </p:spPr>
      </p:pic>
    </p:spTree>
    <p:extLst>
      <p:ext uri="{BB962C8B-B14F-4D97-AF65-F5344CB8AC3E}">
        <p14:creationId xmlns:p14="http://schemas.microsoft.com/office/powerpoint/2010/main" val="1773227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BB9585E-D165-4A79-97B8-1991E44D84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0411" y="320675"/>
            <a:ext cx="10411178" cy="5856288"/>
          </a:xfrm>
        </p:spPr>
      </p:pic>
    </p:spTree>
    <p:extLst>
      <p:ext uri="{BB962C8B-B14F-4D97-AF65-F5344CB8AC3E}">
        <p14:creationId xmlns:p14="http://schemas.microsoft.com/office/powerpoint/2010/main" val="1635739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20CD0E4-BEDF-7A0B-061B-614933868D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6755" y="282574"/>
            <a:ext cx="10788701" cy="6042811"/>
          </a:xfrm>
        </p:spPr>
      </p:pic>
    </p:spTree>
    <p:extLst>
      <p:ext uri="{BB962C8B-B14F-4D97-AF65-F5344CB8AC3E}">
        <p14:creationId xmlns:p14="http://schemas.microsoft.com/office/powerpoint/2010/main" val="1966984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33419-6BA6-8F88-45E0-96232133C0E0}"/>
              </a:ext>
            </a:extLst>
          </p:cNvPr>
          <p:cNvSpPr>
            <a:spLocks noGrp="1"/>
          </p:cNvSpPr>
          <p:nvPr>
            <p:ph type="title"/>
          </p:nvPr>
        </p:nvSpPr>
        <p:spPr/>
        <p:txBody>
          <a:bodyPr/>
          <a:lstStyle/>
          <a:p>
            <a:r>
              <a:rPr lang="en-IN" dirty="0"/>
              <a:t>SCOPE OF THIS PROJECT:</a:t>
            </a:r>
          </a:p>
        </p:txBody>
      </p:sp>
      <p:sp>
        <p:nvSpPr>
          <p:cNvPr id="3" name="Content Placeholder 2">
            <a:extLst>
              <a:ext uri="{FF2B5EF4-FFF2-40B4-BE49-F238E27FC236}">
                <a16:creationId xmlns:a16="http://schemas.microsoft.com/office/drawing/2014/main" id="{C3A227B7-AA0B-CB5E-CE44-8287C9AB2479}"/>
              </a:ext>
            </a:extLst>
          </p:cNvPr>
          <p:cNvSpPr>
            <a:spLocks noGrp="1"/>
          </p:cNvSpPr>
          <p:nvPr>
            <p:ph idx="1"/>
          </p:nvPr>
        </p:nvSpPr>
        <p:spPr>
          <a:xfrm>
            <a:off x="550012" y="1581854"/>
            <a:ext cx="8596668" cy="3880773"/>
          </a:xfrm>
        </p:spPr>
        <p:txBody>
          <a:bodyPr>
            <a:normAutofit fontScale="32500" lnSpcReduction="20000"/>
          </a:bodyPr>
          <a:lstStyle/>
          <a:p>
            <a:pPr lvl="0">
              <a:lnSpc>
                <a:spcPct val="107000"/>
              </a:lnSpc>
              <a:buFont typeface="Wingdings" panose="05000000000000000000" pitchFamily="2" charset="2"/>
              <a:buChar char="Ø"/>
            </a:pPr>
            <a:r>
              <a:rPr lang="en-IN" sz="6000" kern="100" dirty="0">
                <a:effectLst/>
                <a:latin typeface="Calibri" panose="020F0502020204030204" pitchFamily="34" charset="0"/>
                <a:ea typeface="Calibri" panose="020F0502020204030204" pitchFamily="34" charset="0"/>
                <a:cs typeface="Calibri" panose="020F0502020204030204" pitchFamily="34" charset="0"/>
              </a:rPr>
              <a:t>Detail of each student/member is stored in database.</a:t>
            </a:r>
          </a:p>
          <a:p>
            <a:pPr lvl="0">
              <a:lnSpc>
                <a:spcPct val="107000"/>
              </a:lnSpc>
              <a:spcAft>
                <a:spcPts val="800"/>
              </a:spcAft>
              <a:buFont typeface="Wingdings" panose="05000000000000000000" pitchFamily="2" charset="2"/>
              <a:buChar char="Ø"/>
            </a:pPr>
            <a:r>
              <a:rPr lang="en-IN" sz="6000" kern="100" dirty="0">
                <a:effectLst/>
                <a:latin typeface="Calibri" panose="020F0502020204030204" pitchFamily="34" charset="0"/>
                <a:ea typeface="Calibri" panose="020F0502020204030204" pitchFamily="34" charset="0"/>
                <a:cs typeface="Calibri" panose="020F0502020204030204" pitchFamily="34" charset="0"/>
              </a:rPr>
              <a:t>Large number of volume of books are easily maintained.</a:t>
            </a:r>
          </a:p>
          <a:p>
            <a:pPr lvl="0">
              <a:lnSpc>
                <a:spcPct val="107000"/>
              </a:lnSpc>
              <a:spcAft>
                <a:spcPts val="800"/>
              </a:spcAft>
              <a:buFont typeface="Wingdings" panose="05000000000000000000" pitchFamily="2" charset="2"/>
              <a:buChar char="Ø"/>
            </a:pPr>
            <a:r>
              <a:rPr lang="en-IN" sz="6000" kern="100" dirty="0">
                <a:effectLst/>
                <a:latin typeface="Calibri" panose="020F0502020204030204" pitchFamily="34" charset="0"/>
                <a:ea typeface="Calibri" panose="020F0502020204030204" pitchFamily="34" charset="0"/>
                <a:cs typeface="Calibri" panose="020F0502020204030204" pitchFamily="34" charset="0"/>
              </a:rPr>
              <a:t>List of available books can be viewed.</a:t>
            </a:r>
          </a:p>
          <a:p>
            <a:pPr lvl="0">
              <a:lnSpc>
                <a:spcPct val="107000"/>
              </a:lnSpc>
              <a:buFont typeface="Wingdings" panose="05000000000000000000" pitchFamily="2" charset="2"/>
              <a:buChar char="Ø"/>
            </a:pPr>
            <a:r>
              <a:rPr lang="en-IN" sz="6000" kern="100" dirty="0">
                <a:effectLst/>
                <a:latin typeface="Calibri" panose="020F0502020204030204" pitchFamily="34" charset="0"/>
                <a:ea typeface="Calibri" panose="020F0502020204030204" pitchFamily="34" charset="0"/>
                <a:cs typeface="Calibri" panose="020F0502020204030204" pitchFamily="34" charset="0"/>
              </a:rPr>
              <a:t>Can see the list of issued books.</a:t>
            </a:r>
          </a:p>
          <a:p>
            <a:pPr lvl="0">
              <a:lnSpc>
                <a:spcPct val="107000"/>
              </a:lnSpc>
              <a:spcAft>
                <a:spcPts val="800"/>
              </a:spcAft>
              <a:buFont typeface="Wingdings" panose="05000000000000000000" pitchFamily="2" charset="2"/>
              <a:buChar char="Ø"/>
            </a:pPr>
            <a:r>
              <a:rPr lang="en-IN" sz="6000" kern="100" dirty="0">
                <a:effectLst/>
                <a:latin typeface="Calibri" panose="020F0502020204030204" pitchFamily="34" charset="0"/>
                <a:ea typeface="Calibri" panose="020F0502020204030204" pitchFamily="34" charset="0"/>
                <a:cs typeface="Calibri" panose="020F0502020204030204" pitchFamily="34" charset="0"/>
              </a:rPr>
              <a:t>List of books not returned on time by entering their id or name of book.</a:t>
            </a:r>
          </a:p>
          <a:p>
            <a:pPr>
              <a:buFont typeface="Wingdings" panose="05000000000000000000" pitchFamily="2" charset="2"/>
              <a:buChar char="Ø"/>
            </a:pPr>
            <a:r>
              <a:rPr lang="en-IN" sz="6000" kern="100" dirty="0">
                <a:effectLst/>
                <a:latin typeface="Calibri" panose="020F0502020204030204" pitchFamily="34" charset="0"/>
                <a:ea typeface="Calibri" panose="020F0502020204030204" pitchFamily="34" charset="0"/>
                <a:cs typeface="Calibri" panose="020F0502020204030204" pitchFamily="34" charset="0"/>
              </a:rPr>
              <a:t> Fine is easily calculated by system automatically.</a:t>
            </a:r>
          </a:p>
          <a:p>
            <a:pPr>
              <a:buFont typeface="Wingdings" panose="05000000000000000000" pitchFamily="2" charset="2"/>
              <a:buChar char="Ø"/>
            </a:pPr>
            <a:r>
              <a:rPr lang="en-IN" sz="6000" kern="100" dirty="0">
                <a:effectLst/>
                <a:latin typeface="Calibri" panose="020F0502020204030204" pitchFamily="34" charset="0"/>
                <a:ea typeface="Calibri" panose="020F0502020204030204" pitchFamily="34" charset="0"/>
                <a:cs typeface="Calibri" panose="020F0502020204030204" pitchFamily="34" charset="0"/>
              </a:rPr>
              <a:t> List of books not returned on time by entering their id or name of book.</a:t>
            </a:r>
          </a:p>
          <a:p>
            <a:pPr>
              <a:buFont typeface="Wingdings" panose="05000000000000000000" pitchFamily="2" charset="2"/>
              <a:buChar char="Ø"/>
            </a:pPr>
            <a:r>
              <a:rPr lang="en-IN" sz="6000" kern="100" dirty="0">
                <a:effectLst/>
                <a:latin typeface="Calibri" panose="020F0502020204030204" pitchFamily="34" charset="0"/>
                <a:ea typeface="Calibri" panose="020F0502020204030204" pitchFamily="34" charset="0"/>
                <a:cs typeface="Calibri" panose="020F0502020204030204" pitchFamily="34" charset="0"/>
              </a:rPr>
              <a:t> Librarians has password and login detail of database so it is secure process.</a:t>
            </a:r>
          </a:p>
          <a:p>
            <a:endParaRPr lang="en-IN" dirty="0"/>
          </a:p>
        </p:txBody>
      </p:sp>
    </p:spTree>
    <p:extLst>
      <p:ext uri="{BB962C8B-B14F-4D97-AF65-F5344CB8AC3E}">
        <p14:creationId xmlns:p14="http://schemas.microsoft.com/office/powerpoint/2010/main" val="3089785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A58D4-7510-2F36-F36A-8DDA928F4B5D}"/>
              </a:ext>
            </a:extLst>
          </p:cNvPr>
          <p:cNvSpPr>
            <a:spLocks noGrp="1"/>
          </p:cNvSpPr>
          <p:nvPr>
            <p:ph type="title"/>
          </p:nvPr>
        </p:nvSpPr>
        <p:spPr>
          <a:xfrm>
            <a:off x="677334" y="517002"/>
            <a:ext cx="8596668" cy="1320800"/>
          </a:xfrm>
        </p:spPr>
        <p:txBody>
          <a:bodyPr/>
          <a:lstStyle/>
          <a:p>
            <a:r>
              <a:rPr lang="en-IN" dirty="0"/>
              <a:t>CONCLUSION:</a:t>
            </a:r>
          </a:p>
        </p:txBody>
      </p:sp>
      <p:sp>
        <p:nvSpPr>
          <p:cNvPr id="3" name="Content Placeholder 2">
            <a:extLst>
              <a:ext uri="{FF2B5EF4-FFF2-40B4-BE49-F238E27FC236}">
                <a16:creationId xmlns:a16="http://schemas.microsoft.com/office/drawing/2014/main" id="{6DE2F7B7-00DA-2286-C840-83F7B3F34C24}"/>
              </a:ext>
            </a:extLst>
          </p:cNvPr>
          <p:cNvSpPr>
            <a:spLocks noGrp="1"/>
          </p:cNvSpPr>
          <p:nvPr>
            <p:ph idx="1"/>
          </p:nvPr>
        </p:nvSpPr>
        <p:spPr>
          <a:xfrm>
            <a:off x="677334" y="1488613"/>
            <a:ext cx="8596668" cy="3880773"/>
          </a:xfrm>
        </p:spPr>
        <p:txBody>
          <a:bodyPr/>
          <a:lstStyle/>
          <a:p>
            <a:pPr marL="0" indent="0">
              <a:buNone/>
            </a:pPr>
            <a:r>
              <a:rPr lang="en-IN" sz="2400" dirty="0">
                <a:latin typeface="Calibri" panose="020F0502020204030204" pitchFamily="34" charset="0"/>
                <a:ea typeface="Calibri" panose="020F0502020204030204" pitchFamily="34" charset="0"/>
                <a:cs typeface="Calibri" panose="020F0502020204030204" pitchFamily="34" charset="0"/>
              </a:rPr>
              <a:t>Our web-based application “College books issued database” which provides complete information about users like students, admin and lecturer.</a:t>
            </a:r>
          </a:p>
          <a:p>
            <a:pPr marL="0" indent="0">
              <a:buNone/>
            </a:pPr>
            <a:r>
              <a:rPr lang="en-IN" sz="2400" dirty="0">
                <a:latin typeface="Calibri" panose="020F0502020204030204" pitchFamily="34" charset="0"/>
                <a:ea typeface="Calibri" panose="020F0502020204030204" pitchFamily="34" charset="0"/>
                <a:cs typeface="Calibri" panose="020F0502020204030204" pitchFamily="34" charset="0"/>
              </a:rPr>
              <a:t>We will add more content on them in future . In our web-based application right now , only books and users with their information available but in future we will add online lectures, links etc.</a:t>
            </a:r>
          </a:p>
          <a:p>
            <a:pPr marL="0" indent="0">
              <a:buNone/>
            </a:pPr>
            <a:endParaRPr lang="en-IN" dirty="0"/>
          </a:p>
        </p:txBody>
      </p:sp>
    </p:spTree>
    <p:extLst>
      <p:ext uri="{BB962C8B-B14F-4D97-AF65-F5344CB8AC3E}">
        <p14:creationId xmlns:p14="http://schemas.microsoft.com/office/powerpoint/2010/main" val="45998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71E99-7218-DBC2-0DAB-A0BCBA6FAAED}"/>
              </a:ext>
            </a:extLst>
          </p:cNvPr>
          <p:cNvSpPr>
            <a:spLocks noGrp="1"/>
          </p:cNvSpPr>
          <p:nvPr>
            <p:ph type="title"/>
          </p:nvPr>
        </p:nvSpPr>
        <p:spPr/>
        <p:txBody>
          <a:bodyPr/>
          <a:lstStyle/>
          <a:p>
            <a:r>
              <a:rPr lang="en-IN" dirty="0"/>
              <a:t>CONTENTS:</a:t>
            </a:r>
          </a:p>
        </p:txBody>
      </p:sp>
      <p:sp>
        <p:nvSpPr>
          <p:cNvPr id="3" name="Content Placeholder 2">
            <a:extLst>
              <a:ext uri="{FF2B5EF4-FFF2-40B4-BE49-F238E27FC236}">
                <a16:creationId xmlns:a16="http://schemas.microsoft.com/office/drawing/2014/main" id="{982CB3FD-E4C5-6AD9-D067-E52327E79782}"/>
              </a:ext>
            </a:extLst>
          </p:cNvPr>
          <p:cNvSpPr>
            <a:spLocks noGrp="1"/>
          </p:cNvSpPr>
          <p:nvPr>
            <p:ph idx="1"/>
          </p:nvPr>
        </p:nvSpPr>
        <p:spPr>
          <a:xfrm>
            <a:off x="838200" y="1461155"/>
            <a:ext cx="10515600" cy="4555553"/>
          </a:xfrm>
        </p:spPr>
        <p:txBody>
          <a:bodyPr>
            <a:normAutofit lnSpcReduction="10000"/>
          </a:bodyPr>
          <a:lstStyle/>
          <a:p>
            <a:pPr>
              <a:buFont typeface="Wingdings" panose="05000000000000000000" pitchFamily="2" charset="2"/>
              <a:buChar char="Ø"/>
            </a:pPr>
            <a:r>
              <a:rPr lang="en-IN" sz="2400" dirty="0"/>
              <a:t>About Project</a:t>
            </a:r>
          </a:p>
          <a:p>
            <a:pPr>
              <a:buFont typeface="Wingdings" panose="05000000000000000000" pitchFamily="2" charset="2"/>
              <a:buChar char="Ø"/>
            </a:pPr>
            <a:r>
              <a:rPr lang="en-IN" sz="2400" dirty="0"/>
              <a:t>Objective</a:t>
            </a:r>
          </a:p>
          <a:p>
            <a:pPr>
              <a:buFont typeface="Wingdings" panose="05000000000000000000" pitchFamily="2" charset="2"/>
              <a:buChar char="Ø"/>
            </a:pPr>
            <a:r>
              <a:rPr lang="en-IN" sz="2400" dirty="0"/>
              <a:t>System Analysis</a:t>
            </a:r>
          </a:p>
          <a:p>
            <a:pPr>
              <a:buFont typeface="Wingdings" panose="05000000000000000000" pitchFamily="2" charset="2"/>
              <a:buChar char="Ø"/>
            </a:pPr>
            <a:r>
              <a:rPr lang="en-IN" sz="2400" dirty="0"/>
              <a:t>Models</a:t>
            </a:r>
          </a:p>
          <a:p>
            <a:pPr>
              <a:buFont typeface="Wingdings" panose="05000000000000000000" pitchFamily="2" charset="2"/>
              <a:buChar char="Ø"/>
            </a:pPr>
            <a:r>
              <a:rPr lang="en-IN" sz="2400" dirty="0"/>
              <a:t>System Requirements</a:t>
            </a:r>
          </a:p>
          <a:p>
            <a:pPr>
              <a:buFont typeface="Wingdings" panose="05000000000000000000" pitchFamily="2" charset="2"/>
              <a:buChar char="Ø"/>
            </a:pPr>
            <a:r>
              <a:rPr lang="en-IN" sz="2400" dirty="0"/>
              <a:t>System Design</a:t>
            </a:r>
          </a:p>
          <a:p>
            <a:pPr>
              <a:buFont typeface="Wingdings" panose="05000000000000000000" pitchFamily="2" charset="2"/>
              <a:buChar char="Ø"/>
            </a:pPr>
            <a:r>
              <a:rPr lang="en-IN" sz="2400" dirty="0"/>
              <a:t>System Testing</a:t>
            </a:r>
          </a:p>
          <a:p>
            <a:pPr>
              <a:buFont typeface="Wingdings" panose="05000000000000000000" pitchFamily="2" charset="2"/>
              <a:buChar char="Ø"/>
            </a:pPr>
            <a:r>
              <a:rPr lang="en-IN" sz="2400" dirty="0"/>
              <a:t>Scope of this project</a:t>
            </a:r>
          </a:p>
          <a:p>
            <a:pPr>
              <a:buFont typeface="Wingdings" panose="05000000000000000000" pitchFamily="2" charset="2"/>
              <a:buChar char="Ø"/>
            </a:pPr>
            <a:r>
              <a:rPr lang="en-IN" sz="2400" dirty="0"/>
              <a:t>Outputs</a:t>
            </a:r>
          </a:p>
          <a:p>
            <a:pPr>
              <a:buFont typeface="Wingdings" panose="05000000000000000000" pitchFamily="2" charset="2"/>
              <a:buChar char="Ø"/>
            </a:pPr>
            <a:r>
              <a:rPr lang="en-IN" sz="2400" dirty="0"/>
              <a:t>Conclusion</a:t>
            </a:r>
          </a:p>
          <a:p>
            <a:pPr>
              <a:buFont typeface="Wingdings" panose="05000000000000000000" pitchFamily="2" charset="2"/>
              <a:buChar char="Ø"/>
            </a:pPr>
            <a:endParaRPr lang="en-IN" dirty="0"/>
          </a:p>
          <a:p>
            <a:pPr>
              <a:buFont typeface="Wingdings" panose="05000000000000000000" pitchFamily="2" charset="2"/>
              <a:buChar char="Ø"/>
            </a:pPr>
            <a:endParaRPr lang="en-IN" dirty="0"/>
          </a:p>
          <a:p>
            <a:pPr>
              <a:buFont typeface="Wingdings" panose="05000000000000000000" pitchFamily="2" charset="2"/>
              <a:buChar char="Ø"/>
            </a:pPr>
            <a:endParaRPr lang="en-IN" dirty="0"/>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4211266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ACCFAE-ED8A-6C7F-8C70-5D80777CC9F2}"/>
              </a:ext>
            </a:extLst>
          </p:cNvPr>
          <p:cNvSpPr txBox="1"/>
          <p:nvPr/>
        </p:nvSpPr>
        <p:spPr>
          <a:xfrm>
            <a:off x="3478489" y="2579149"/>
            <a:ext cx="6853288" cy="1107996"/>
          </a:xfrm>
          <a:prstGeom prst="rect">
            <a:avLst/>
          </a:prstGeom>
          <a:noFill/>
        </p:spPr>
        <p:txBody>
          <a:bodyPr wrap="square" rtlCol="0">
            <a:spAutoFit/>
          </a:bodyPr>
          <a:lstStyle/>
          <a:p>
            <a:r>
              <a:rPr lang="en-IN" sz="6600" dirty="0"/>
              <a:t>THANK YOU</a:t>
            </a:r>
          </a:p>
        </p:txBody>
      </p:sp>
    </p:spTree>
    <p:extLst>
      <p:ext uri="{BB962C8B-B14F-4D97-AF65-F5344CB8AC3E}">
        <p14:creationId xmlns:p14="http://schemas.microsoft.com/office/powerpoint/2010/main" val="358496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2E318-E7E5-819A-89EB-CCFB1C7E06EB}"/>
              </a:ext>
            </a:extLst>
          </p:cNvPr>
          <p:cNvSpPr>
            <a:spLocks noGrp="1"/>
          </p:cNvSpPr>
          <p:nvPr>
            <p:ph type="title"/>
          </p:nvPr>
        </p:nvSpPr>
        <p:spPr/>
        <p:txBody>
          <a:bodyPr/>
          <a:lstStyle/>
          <a:p>
            <a:r>
              <a:rPr lang="en-IN" dirty="0"/>
              <a:t>About Project:</a:t>
            </a:r>
          </a:p>
        </p:txBody>
      </p:sp>
      <p:sp>
        <p:nvSpPr>
          <p:cNvPr id="3" name="Content Placeholder 2">
            <a:extLst>
              <a:ext uri="{FF2B5EF4-FFF2-40B4-BE49-F238E27FC236}">
                <a16:creationId xmlns:a16="http://schemas.microsoft.com/office/drawing/2014/main" id="{808D2298-3F6E-45FD-CB34-AEEC3EEEEB1F}"/>
              </a:ext>
            </a:extLst>
          </p:cNvPr>
          <p:cNvSpPr>
            <a:spLocks noGrp="1"/>
          </p:cNvSpPr>
          <p:nvPr>
            <p:ph idx="1"/>
          </p:nvPr>
        </p:nvSpPr>
        <p:spPr>
          <a:xfrm>
            <a:off x="677334" y="1517717"/>
            <a:ext cx="8596668" cy="4401098"/>
          </a:xfrm>
        </p:spPr>
        <p:txBody>
          <a:bodyPr>
            <a:normAutofit/>
          </a:bodyPr>
          <a:lstStyle/>
          <a:p>
            <a:pPr>
              <a:buFont typeface="Wingdings" panose="05000000000000000000" pitchFamily="2" charset="2"/>
              <a:buChar char="Ø"/>
            </a:pPr>
            <a:r>
              <a:rPr lang="en-IN" sz="2400" dirty="0"/>
              <a:t>This project was  based on web technologies such as Html, JavaScript. </a:t>
            </a:r>
            <a:r>
              <a:rPr lang="en-IN" sz="2400" dirty="0" err="1"/>
              <a:t>MySql</a:t>
            </a:r>
            <a:r>
              <a:rPr lang="en-IN" sz="2400" dirty="0"/>
              <a:t>  was used as database in this project.</a:t>
            </a:r>
          </a:p>
          <a:p>
            <a:pPr>
              <a:buFont typeface="Wingdings" panose="05000000000000000000" pitchFamily="2" charset="2"/>
              <a:buChar char="Ø"/>
            </a:pPr>
            <a:r>
              <a:rPr lang="en-IN" sz="2400" dirty="0"/>
              <a:t>This project will be helpful in registering different books easily.</a:t>
            </a:r>
          </a:p>
          <a:p>
            <a:pPr>
              <a:buFont typeface="Wingdings" panose="05000000000000000000" pitchFamily="2" charset="2"/>
              <a:buChar char="Ø"/>
            </a:pPr>
            <a:r>
              <a:rPr lang="en-IN" sz="2400" dirty="0"/>
              <a:t>Main objective of this project is to see the list of issued books and has facility of online registration of books.</a:t>
            </a:r>
          </a:p>
          <a:p>
            <a:pPr>
              <a:buFont typeface="Wingdings" panose="05000000000000000000" pitchFamily="2" charset="2"/>
              <a:buChar char="Ø"/>
            </a:pPr>
            <a:r>
              <a:rPr lang="en-IN" sz="2400" dirty="0">
                <a:effectLst/>
                <a:ea typeface="Calibri" panose="020F0502020204030204" pitchFamily="34" charset="0"/>
              </a:rPr>
              <a:t>This project eases modification of record that takes so long to find all data in different registers.</a:t>
            </a:r>
            <a:endParaRPr lang="en-IN" sz="2400" dirty="0"/>
          </a:p>
        </p:txBody>
      </p:sp>
    </p:spTree>
    <p:extLst>
      <p:ext uri="{BB962C8B-B14F-4D97-AF65-F5344CB8AC3E}">
        <p14:creationId xmlns:p14="http://schemas.microsoft.com/office/powerpoint/2010/main" val="1136497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A6DAC-8B8A-F55D-1EE1-DC7F24C5E432}"/>
              </a:ext>
            </a:extLst>
          </p:cNvPr>
          <p:cNvSpPr>
            <a:spLocks noGrp="1"/>
          </p:cNvSpPr>
          <p:nvPr>
            <p:ph type="title"/>
          </p:nvPr>
        </p:nvSpPr>
        <p:spPr/>
        <p:txBody>
          <a:bodyPr/>
          <a:lstStyle/>
          <a:p>
            <a:r>
              <a:rPr lang="en-IN" dirty="0"/>
              <a:t>OBJECTIVE:</a:t>
            </a:r>
          </a:p>
        </p:txBody>
      </p:sp>
      <p:sp>
        <p:nvSpPr>
          <p:cNvPr id="3" name="Content Placeholder 2">
            <a:extLst>
              <a:ext uri="{FF2B5EF4-FFF2-40B4-BE49-F238E27FC236}">
                <a16:creationId xmlns:a16="http://schemas.microsoft.com/office/drawing/2014/main" id="{4C6422C7-3702-8EFD-10AD-CA1B92D3BCB0}"/>
              </a:ext>
            </a:extLst>
          </p:cNvPr>
          <p:cNvSpPr>
            <a:spLocks noGrp="1"/>
          </p:cNvSpPr>
          <p:nvPr>
            <p:ph idx="1"/>
          </p:nvPr>
        </p:nvSpPr>
        <p:spPr>
          <a:xfrm>
            <a:off x="601920" y="1488613"/>
            <a:ext cx="8596668" cy="3880773"/>
          </a:xfrm>
        </p:spPr>
        <p:txBody>
          <a:bodyPr>
            <a:normAutofit/>
          </a:bodyPr>
          <a:lstStyle/>
          <a:p>
            <a:pPr>
              <a:buFont typeface="Wingdings" panose="05000000000000000000" pitchFamily="2" charset="2"/>
              <a:buChar char="Ø"/>
            </a:pPr>
            <a:r>
              <a:rPr lang="en-IN" sz="2400" dirty="0"/>
              <a:t>The objective is to build  </a:t>
            </a:r>
            <a:r>
              <a:rPr lang="en-IN" sz="2400" dirty="0" err="1"/>
              <a:t>asystem</a:t>
            </a:r>
            <a:r>
              <a:rPr lang="en-IN" sz="2400" dirty="0"/>
              <a:t> that can receive input and generate automatically output in easy way and short time.</a:t>
            </a:r>
          </a:p>
          <a:p>
            <a:pPr>
              <a:buFont typeface="Wingdings" panose="05000000000000000000" pitchFamily="2" charset="2"/>
              <a:buChar char="Ø"/>
            </a:pPr>
            <a:r>
              <a:rPr lang="en-IN" sz="2400" dirty="0"/>
              <a:t>Given an opportunity to librarians to reduce mistakes that always happens in the manual method.</a:t>
            </a:r>
          </a:p>
          <a:p>
            <a:pPr>
              <a:buFont typeface="Wingdings" panose="05000000000000000000" pitchFamily="2" charset="2"/>
              <a:buChar char="Ø"/>
            </a:pPr>
            <a:r>
              <a:rPr lang="en-IN" sz="2400" dirty="0"/>
              <a:t>To store properly the library items in order to maintain their security.</a:t>
            </a:r>
          </a:p>
          <a:p>
            <a:pPr>
              <a:buFont typeface="Wingdings" panose="05000000000000000000" pitchFamily="2" charset="2"/>
              <a:buChar char="Ø"/>
            </a:pPr>
            <a:r>
              <a:rPr lang="en-IN" sz="2400" dirty="0"/>
              <a:t>To enter and preserve details of the various issues and keep a track on their returns.</a:t>
            </a:r>
          </a:p>
          <a:p>
            <a:pPr marL="0" indent="0">
              <a:buNone/>
            </a:pPr>
            <a:endParaRPr lang="en-IN" dirty="0"/>
          </a:p>
        </p:txBody>
      </p:sp>
    </p:spTree>
    <p:extLst>
      <p:ext uri="{BB962C8B-B14F-4D97-AF65-F5344CB8AC3E}">
        <p14:creationId xmlns:p14="http://schemas.microsoft.com/office/powerpoint/2010/main" val="1183266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4B16E-0F29-072E-74AA-DB3E663C6275}"/>
              </a:ext>
            </a:extLst>
          </p:cNvPr>
          <p:cNvSpPr>
            <a:spLocks noGrp="1"/>
          </p:cNvSpPr>
          <p:nvPr>
            <p:ph type="title"/>
          </p:nvPr>
        </p:nvSpPr>
        <p:spPr/>
        <p:txBody>
          <a:bodyPr/>
          <a:lstStyle/>
          <a:p>
            <a:r>
              <a:rPr lang="en-IN" dirty="0"/>
              <a:t>SYSTEM ANALYSIS:</a:t>
            </a:r>
          </a:p>
        </p:txBody>
      </p:sp>
      <p:sp>
        <p:nvSpPr>
          <p:cNvPr id="3" name="Content Placeholder 2">
            <a:extLst>
              <a:ext uri="{FF2B5EF4-FFF2-40B4-BE49-F238E27FC236}">
                <a16:creationId xmlns:a16="http://schemas.microsoft.com/office/drawing/2014/main" id="{AD2648C1-9B23-343F-488A-93E661A2430E}"/>
              </a:ext>
            </a:extLst>
          </p:cNvPr>
          <p:cNvSpPr>
            <a:spLocks noGrp="1"/>
          </p:cNvSpPr>
          <p:nvPr>
            <p:ph idx="1"/>
          </p:nvPr>
        </p:nvSpPr>
        <p:spPr>
          <a:xfrm>
            <a:off x="394531" y="1488613"/>
            <a:ext cx="8596668" cy="3880773"/>
          </a:xfrm>
        </p:spPr>
        <p:txBody>
          <a:bodyPr>
            <a:normAutofit fontScale="77500" lnSpcReduction="20000"/>
          </a:bodyPr>
          <a:lstStyle/>
          <a:p>
            <a:pPr algn="just">
              <a:buFont typeface="Wingdings" panose="05000000000000000000" pitchFamily="2" charset="2"/>
              <a:buChar char="Ø"/>
            </a:pPr>
            <a:r>
              <a:rPr lang="en-US" sz="2600" b="1" dirty="0">
                <a:solidFill>
                  <a:schemeClr val="tx1"/>
                </a:solidFill>
              </a:rPr>
              <a:t>System Analysis</a:t>
            </a:r>
            <a:r>
              <a:rPr lang="en-US" sz="2600" dirty="0">
                <a:solidFill>
                  <a:schemeClr val="tx1"/>
                </a:solidFill>
              </a:rPr>
              <a:t>: Is t</a:t>
            </a:r>
            <a:r>
              <a:rPr lang="en-US" sz="2600" dirty="0"/>
              <a:t>he first phase of development in case of Object Modeling too. In this phase, the developer interacts with the user of the system to find out the user requirements and analyses the system to understand the functioning.</a:t>
            </a:r>
          </a:p>
          <a:p>
            <a:pPr algn="just">
              <a:buFont typeface="Wingdings" panose="05000000000000000000" pitchFamily="2" charset="2"/>
              <a:buChar char="Ø"/>
            </a:pPr>
            <a:r>
              <a:rPr lang="en-US" sz="2600" b="1" dirty="0">
                <a:sym typeface="+mn-ea"/>
              </a:rPr>
              <a:t>System Design</a:t>
            </a:r>
            <a:r>
              <a:rPr lang="en-US" sz="2600" dirty="0">
                <a:sym typeface="+mn-ea"/>
              </a:rPr>
              <a:t>: System Design is the next development stage where the overall architecture of the desired system is decided.</a:t>
            </a:r>
          </a:p>
          <a:p>
            <a:pPr algn="just">
              <a:buFont typeface="Wingdings" panose="05000000000000000000" pitchFamily="2" charset="2"/>
              <a:buChar char="Ø"/>
            </a:pPr>
            <a:r>
              <a:rPr lang="en-US" sz="2600" b="1" dirty="0">
                <a:sym typeface="+mn-ea"/>
              </a:rPr>
              <a:t>Existing System: </a:t>
            </a:r>
            <a:r>
              <a:rPr lang="en-IN" sz="2600" dirty="0">
                <a:effectLst/>
                <a:ea typeface="Calibri" panose="020F0502020204030204" pitchFamily="34" charset="0"/>
              </a:rPr>
              <a:t>Students request for books then librarian issues them books first by checking in registers if these books are issued to someone else or not it takes so long.</a:t>
            </a:r>
          </a:p>
          <a:p>
            <a:pPr algn="just">
              <a:buFont typeface="Wingdings" panose="05000000000000000000" pitchFamily="2" charset="2"/>
              <a:buChar char="Ø"/>
            </a:pPr>
            <a:r>
              <a:rPr lang="en-IN" sz="2600" b="1" dirty="0">
                <a:ea typeface="Calibri" panose="020F0502020204030204" pitchFamily="34" charset="0"/>
                <a:sym typeface="+mn-ea"/>
              </a:rPr>
              <a:t>Proposed System: </a:t>
            </a:r>
            <a:r>
              <a:rPr lang="en-IN" sz="2600" dirty="0">
                <a:ea typeface="Calibri" panose="020F0502020204030204" pitchFamily="34" charset="0"/>
                <a:sym typeface="+mn-ea"/>
              </a:rPr>
              <a:t>In this system </a:t>
            </a:r>
            <a:r>
              <a:rPr lang="en-IN" sz="2600" kern="100" dirty="0">
                <a:ea typeface="Calibri" panose="020F0502020204030204" pitchFamily="34" charset="0"/>
                <a:cs typeface="Times New Roman" panose="02020603050405020304" pitchFamily="18" charset="0"/>
                <a:sym typeface="+mn-ea"/>
              </a:rPr>
              <a:t>li</a:t>
            </a:r>
            <a:r>
              <a:rPr lang="en-IN" sz="2600" kern="100" dirty="0">
                <a:effectLst/>
                <a:ea typeface="Calibri" panose="020F0502020204030204" pitchFamily="34" charset="0"/>
                <a:cs typeface="Times New Roman" panose="02020603050405020304" pitchFamily="18" charset="0"/>
              </a:rPr>
              <a:t>st of students with same category can be viewed. List of available books can be viewed. Fine is easily calculated by system automatically.</a:t>
            </a:r>
          </a:p>
          <a:p>
            <a:pPr algn="just">
              <a:buFont typeface="Wingdings" panose="05000000000000000000" charset="0"/>
              <a:buChar char="Ø"/>
            </a:pPr>
            <a:endParaRPr lang="en-US" sz="2400" dirty="0">
              <a:sym typeface="+mn-ea"/>
            </a:endParaRPr>
          </a:p>
          <a:p>
            <a:endParaRPr lang="en-IN" dirty="0"/>
          </a:p>
        </p:txBody>
      </p:sp>
    </p:spTree>
    <p:extLst>
      <p:ext uri="{BB962C8B-B14F-4D97-AF65-F5344CB8AC3E}">
        <p14:creationId xmlns:p14="http://schemas.microsoft.com/office/powerpoint/2010/main" val="79409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2151-0E88-5874-9A50-612CA63FEC24}"/>
              </a:ext>
            </a:extLst>
          </p:cNvPr>
          <p:cNvSpPr>
            <a:spLocks noGrp="1"/>
          </p:cNvSpPr>
          <p:nvPr>
            <p:ph type="title"/>
          </p:nvPr>
        </p:nvSpPr>
        <p:spPr>
          <a:xfrm>
            <a:off x="508262" y="530208"/>
            <a:ext cx="10515600" cy="1325563"/>
          </a:xfrm>
        </p:spPr>
        <p:txBody>
          <a:bodyPr/>
          <a:lstStyle/>
          <a:p>
            <a:r>
              <a:rPr lang="en-IN" dirty="0"/>
              <a:t>Models:</a:t>
            </a:r>
          </a:p>
        </p:txBody>
      </p:sp>
      <p:sp>
        <p:nvSpPr>
          <p:cNvPr id="3" name="Content Placeholder 2">
            <a:extLst>
              <a:ext uri="{FF2B5EF4-FFF2-40B4-BE49-F238E27FC236}">
                <a16:creationId xmlns:a16="http://schemas.microsoft.com/office/drawing/2014/main" id="{760B08E7-8478-61AA-B06F-474AF39A8010}"/>
              </a:ext>
            </a:extLst>
          </p:cNvPr>
          <p:cNvSpPr>
            <a:spLocks noGrp="1"/>
          </p:cNvSpPr>
          <p:nvPr>
            <p:ph idx="1"/>
          </p:nvPr>
        </p:nvSpPr>
        <p:spPr>
          <a:xfrm>
            <a:off x="300872" y="1395167"/>
            <a:ext cx="10515600" cy="4781796"/>
          </a:xfrm>
        </p:spPr>
        <p:txBody>
          <a:bodyPr>
            <a:normAutofit fontScale="25000" lnSpcReduction="20000"/>
          </a:bodyPr>
          <a:lstStyle/>
          <a:p>
            <a:pPr marL="342900" lvl="0" indent="-342900">
              <a:lnSpc>
                <a:spcPct val="107000"/>
              </a:lnSpc>
              <a:buFont typeface="+mj-lt"/>
              <a:buAutoNum type="arabicPeriod"/>
            </a:pPr>
            <a:r>
              <a:rPr lang="en-IN" sz="8000" b="1" kern="100" dirty="0">
                <a:effectLst/>
                <a:ea typeface="Calibri" panose="020F0502020204030204" pitchFamily="34" charset="0"/>
                <a:cs typeface="Times New Roman" panose="02020603050405020304" pitchFamily="18" charset="0"/>
              </a:rPr>
              <a:t>User</a:t>
            </a:r>
            <a:r>
              <a:rPr lang="en-IN" sz="8000" kern="100" dirty="0">
                <a:effectLst/>
                <a:ea typeface="Calibri" panose="020F0502020204030204" pitchFamily="34" charset="0"/>
                <a:cs typeface="Times New Roman" panose="02020603050405020304" pitchFamily="18" charset="0"/>
              </a:rPr>
              <a:t>: This</a:t>
            </a:r>
            <a:r>
              <a:rPr lang="en-IN" sz="8000" kern="100" dirty="0">
                <a:ea typeface="Calibri" panose="020F0502020204030204" pitchFamily="34" charset="0"/>
                <a:cs typeface="Times New Roman" panose="02020603050405020304" pitchFamily="18" charset="0"/>
              </a:rPr>
              <a:t> </a:t>
            </a:r>
            <a:r>
              <a:rPr lang="en-IN" sz="8000" kern="100" dirty="0">
                <a:effectLst/>
                <a:ea typeface="Calibri" panose="020F0502020204030204" pitchFamily="34" charset="0"/>
                <a:cs typeface="Times New Roman" panose="02020603050405020304" pitchFamily="18" charset="0"/>
              </a:rPr>
              <a:t>contains the information of the user. This module describes user ID, name, registration no. with email ID and address can be added using this module.</a:t>
            </a:r>
          </a:p>
          <a:p>
            <a:pPr marL="342900" lvl="0" indent="-342900">
              <a:lnSpc>
                <a:spcPct val="107000"/>
              </a:lnSpc>
              <a:buFont typeface="+mj-lt"/>
              <a:buAutoNum type="arabicPeriod"/>
            </a:pPr>
            <a:r>
              <a:rPr lang="en-IN" sz="8000" b="1" kern="100" dirty="0">
                <a:effectLst/>
                <a:ea typeface="Calibri" panose="020F0502020204030204" pitchFamily="34" charset="0"/>
                <a:cs typeface="Times New Roman" panose="02020603050405020304" pitchFamily="18" charset="0"/>
              </a:rPr>
              <a:t>Books</a:t>
            </a:r>
            <a:r>
              <a:rPr lang="en-IN" sz="8000" kern="100" dirty="0">
                <a:effectLst/>
                <a:ea typeface="Calibri" panose="020F0502020204030204" pitchFamily="34" charset="0"/>
                <a:cs typeface="Times New Roman" panose="02020603050405020304" pitchFamily="18" charset="0"/>
              </a:rPr>
              <a:t>: </a:t>
            </a:r>
            <a:r>
              <a:rPr lang="en-IN" sz="8000" kern="100" dirty="0">
                <a:ea typeface="Calibri" panose="020F0502020204030204" pitchFamily="34" charset="0"/>
                <a:cs typeface="Times New Roman" panose="02020603050405020304" pitchFamily="18" charset="0"/>
              </a:rPr>
              <a:t>T</a:t>
            </a:r>
            <a:r>
              <a:rPr lang="en-IN" sz="8000" kern="100" dirty="0">
                <a:effectLst/>
                <a:ea typeface="Calibri" panose="020F0502020204030204" pitchFamily="34" charset="0"/>
                <a:cs typeface="Times New Roman" panose="02020603050405020304" pitchFamily="18" charset="0"/>
              </a:rPr>
              <a:t>he information of the books available for the registration purpose along with the features. The book description with the author name and publisher name can be added using this module.</a:t>
            </a:r>
          </a:p>
          <a:p>
            <a:pPr marL="342900" lvl="0" indent="-342900">
              <a:lnSpc>
                <a:spcPct val="107000"/>
              </a:lnSpc>
              <a:buFont typeface="+mj-lt"/>
              <a:buAutoNum type="arabicPeriod"/>
            </a:pPr>
            <a:r>
              <a:rPr lang="en-IN" sz="8000" b="1" kern="100" dirty="0">
                <a:effectLst/>
                <a:ea typeface="Calibri" panose="020F0502020204030204" pitchFamily="34" charset="0"/>
                <a:cs typeface="Times New Roman" panose="02020603050405020304" pitchFamily="18" charset="0"/>
              </a:rPr>
              <a:t>Issue Books</a:t>
            </a:r>
            <a:r>
              <a:rPr lang="en-IN" sz="8000" kern="100" dirty="0">
                <a:effectLst/>
                <a:ea typeface="Calibri" panose="020F0502020204030204" pitchFamily="34" charset="0"/>
                <a:cs typeface="Times New Roman" panose="02020603050405020304" pitchFamily="18" charset="0"/>
              </a:rPr>
              <a:t>: This contains the information of the books issued. This module describes the book &amp; user ID with the date of issue and return date can be added using this module.</a:t>
            </a:r>
          </a:p>
          <a:p>
            <a:pPr marL="342900" lvl="0" indent="-342900">
              <a:lnSpc>
                <a:spcPct val="107000"/>
              </a:lnSpc>
              <a:buFont typeface="+mj-lt"/>
              <a:buAutoNum type="arabicPeriod"/>
            </a:pPr>
            <a:r>
              <a:rPr lang="en-IN" sz="8000" b="1" kern="100" dirty="0">
                <a:effectLst/>
                <a:ea typeface="Calibri" panose="020F0502020204030204" pitchFamily="34" charset="0"/>
                <a:cs typeface="Times New Roman" panose="02020603050405020304" pitchFamily="18" charset="0"/>
              </a:rPr>
              <a:t>Fine Information</a:t>
            </a:r>
            <a:r>
              <a:rPr lang="en-IN" sz="8000" kern="100" dirty="0">
                <a:effectLst/>
                <a:ea typeface="Calibri" panose="020F0502020204030204" pitchFamily="34" charset="0"/>
                <a:cs typeface="Times New Roman" panose="02020603050405020304" pitchFamily="18" charset="0"/>
              </a:rPr>
              <a:t>: This contains the information of the fine charged on the user. This module consists of the book, fine &amp; user ID with the amount charged on the book and return date can be added using this module.</a:t>
            </a:r>
          </a:p>
          <a:p>
            <a:pPr marL="342900" lvl="0" indent="-342900">
              <a:lnSpc>
                <a:spcPct val="107000"/>
              </a:lnSpc>
              <a:spcAft>
                <a:spcPts val="800"/>
              </a:spcAft>
              <a:buFont typeface="+mj-lt"/>
              <a:buAutoNum type="arabicPeriod"/>
            </a:pPr>
            <a:r>
              <a:rPr lang="en-IN" sz="8000" b="1" kern="100" dirty="0">
                <a:effectLst/>
                <a:ea typeface="Calibri" panose="020F0502020204030204" pitchFamily="34" charset="0"/>
                <a:cs typeface="Times New Roman" panose="02020603050405020304" pitchFamily="18" charset="0"/>
              </a:rPr>
              <a:t>Admin</a:t>
            </a:r>
            <a:r>
              <a:rPr lang="en-IN" sz="8000" kern="100" dirty="0">
                <a:effectLst/>
                <a:ea typeface="Calibri" panose="020F0502020204030204" pitchFamily="34" charset="0"/>
                <a:cs typeface="Times New Roman" panose="02020603050405020304" pitchFamily="18" charset="0"/>
              </a:rPr>
              <a:t>: This module comprises of admin login page in which user can login into the digital library by entering their user name &amp; their password.</a:t>
            </a:r>
          </a:p>
          <a:p>
            <a:endParaRPr lang="en-IN" dirty="0"/>
          </a:p>
        </p:txBody>
      </p:sp>
    </p:spTree>
    <p:extLst>
      <p:ext uri="{BB962C8B-B14F-4D97-AF65-F5344CB8AC3E}">
        <p14:creationId xmlns:p14="http://schemas.microsoft.com/office/powerpoint/2010/main" val="264063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AA63F-A658-F0A6-B4DE-6B531D3F9A7F}"/>
              </a:ext>
            </a:extLst>
          </p:cNvPr>
          <p:cNvSpPr>
            <a:spLocks noGrp="1"/>
          </p:cNvSpPr>
          <p:nvPr>
            <p:ph type="title"/>
          </p:nvPr>
        </p:nvSpPr>
        <p:spPr>
          <a:xfrm>
            <a:off x="592492" y="355077"/>
            <a:ext cx="8596668" cy="719343"/>
          </a:xfrm>
        </p:spPr>
        <p:txBody>
          <a:bodyPr/>
          <a:lstStyle/>
          <a:p>
            <a:r>
              <a:rPr lang="en-IN" dirty="0"/>
              <a:t>System Requirements:</a:t>
            </a:r>
          </a:p>
        </p:txBody>
      </p:sp>
      <p:sp>
        <p:nvSpPr>
          <p:cNvPr id="6" name="TextBox 5">
            <a:extLst>
              <a:ext uri="{FF2B5EF4-FFF2-40B4-BE49-F238E27FC236}">
                <a16:creationId xmlns:a16="http://schemas.microsoft.com/office/drawing/2014/main" id="{A8B73601-68A7-D825-D9DB-E69E24FAFA64}"/>
              </a:ext>
            </a:extLst>
          </p:cNvPr>
          <p:cNvSpPr txBox="1"/>
          <p:nvPr/>
        </p:nvSpPr>
        <p:spPr>
          <a:xfrm>
            <a:off x="478192" y="1160264"/>
            <a:ext cx="8596668" cy="4142801"/>
          </a:xfrm>
          <a:prstGeom prst="rect">
            <a:avLst/>
          </a:prstGeom>
          <a:noFill/>
        </p:spPr>
        <p:txBody>
          <a:bodyPr wrap="square" rtlCol="0">
            <a:spAutoFit/>
          </a:bodyPr>
          <a:lstStyle/>
          <a:p>
            <a:pPr marL="0" indent="0" algn="just">
              <a:buNone/>
            </a:pPr>
            <a:r>
              <a:rPr lang="en-US" b="1" dirty="0"/>
              <a:t>Software requirements</a:t>
            </a:r>
            <a:r>
              <a:rPr lang="en-US" dirty="0"/>
              <a:t>:</a:t>
            </a:r>
          </a:p>
          <a:p>
            <a:pPr marL="0" indent="0" algn="just">
              <a:buNone/>
            </a:pPr>
            <a:endParaRPr lang="en-US" dirty="0"/>
          </a:p>
          <a:p>
            <a:pPr marL="285750" indent="-28575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Operating System	: Windows XP</a:t>
            </a:r>
          </a:p>
          <a:p>
            <a:pPr marL="285750" indent="-28575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Technology			: Java 1.6</a:t>
            </a:r>
          </a:p>
          <a:p>
            <a:pPr marL="285750" indent="-28575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Web Technologies	: Html, JavaScript</a:t>
            </a:r>
          </a:p>
          <a:p>
            <a:pPr marL="285750" indent="-28575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Web Server			: Tomcat 5.5</a:t>
            </a:r>
          </a:p>
          <a:p>
            <a:pPr marL="285750" indent="-28575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Database			:  </a:t>
            </a:r>
            <a:r>
              <a:rPr lang="en-US" dirty="0" err="1">
                <a:latin typeface="Calibri" panose="020F0502020204030204" pitchFamily="34" charset="0"/>
                <a:ea typeface="Calibri" panose="020F0502020204030204" pitchFamily="34" charset="0"/>
                <a:cs typeface="Calibri" panose="020F0502020204030204" pitchFamily="34" charset="0"/>
              </a:rPr>
              <a:t>MySql</a:t>
            </a: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endParaRPr lang="en-US" dirty="0"/>
          </a:p>
          <a:p>
            <a:pPr marL="0" indent="0" algn="just">
              <a:buNone/>
            </a:pPr>
            <a:r>
              <a:rPr lang="en-US" b="1" dirty="0"/>
              <a:t>Hardware requirements:</a:t>
            </a:r>
          </a:p>
          <a:p>
            <a:pPr marL="0" indent="0" algn="just">
              <a:buNone/>
            </a:pPr>
            <a:endParaRPr lang="en-US" b="1" dirty="0"/>
          </a:p>
          <a:p>
            <a:pPr marL="285750" indent="-28575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Processor			: Pentium Dual core 1.6</a:t>
            </a:r>
          </a:p>
          <a:p>
            <a:pPr marL="285750" indent="-28575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Hard Disk			: 160GB</a:t>
            </a:r>
          </a:p>
          <a:p>
            <a:pPr marL="285750" indent="-285750" algn="jus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RAM				: 512MB</a:t>
            </a:r>
          </a:p>
          <a:p>
            <a:pPr algn="just">
              <a:lnSpc>
                <a:spcPct val="150000"/>
              </a:lnSpc>
              <a:spcBef>
                <a:spcPts val="600"/>
              </a:spcBef>
              <a:spcAft>
                <a:spcPts val="6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03437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A41C4-A792-C01B-5F7E-98AC62EB9478}"/>
              </a:ext>
            </a:extLst>
          </p:cNvPr>
          <p:cNvSpPr>
            <a:spLocks noGrp="1"/>
          </p:cNvSpPr>
          <p:nvPr>
            <p:ph type="title"/>
          </p:nvPr>
        </p:nvSpPr>
        <p:spPr/>
        <p:txBody>
          <a:bodyPr/>
          <a:lstStyle/>
          <a:p>
            <a:r>
              <a:rPr lang="en-IN" dirty="0"/>
              <a:t>SYSTEM DESIGN:</a:t>
            </a:r>
          </a:p>
        </p:txBody>
      </p:sp>
      <p:sp>
        <p:nvSpPr>
          <p:cNvPr id="3" name="Content Placeholder 2">
            <a:extLst>
              <a:ext uri="{FF2B5EF4-FFF2-40B4-BE49-F238E27FC236}">
                <a16:creationId xmlns:a16="http://schemas.microsoft.com/office/drawing/2014/main" id="{848AA3BF-6DA5-9477-5F31-3F6772EC22E8}"/>
              </a:ext>
            </a:extLst>
          </p:cNvPr>
          <p:cNvSpPr>
            <a:spLocks noGrp="1"/>
          </p:cNvSpPr>
          <p:nvPr>
            <p:ph idx="1"/>
          </p:nvPr>
        </p:nvSpPr>
        <p:spPr>
          <a:xfrm>
            <a:off x="425874" y="1352869"/>
            <a:ext cx="8596668" cy="3880773"/>
          </a:xfrm>
        </p:spPr>
        <p:txBody>
          <a:bodyPr/>
          <a:lstStyle/>
          <a:p>
            <a:pPr algn="just">
              <a:buFont typeface="Wingdings" panose="05000000000000000000" pitchFamily="2" charset="2"/>
              <a:buChar char="Ø"/>
            </a:pPr>
            <a:r>
              <a:rPr lang="en-US" sz="2400" dirty="0">
                <a:latin typeface="Calibri" panose="020F0502020204030204" pitchFamily="34" charset="0"/>
                <a:ea typeface="Calibri" panose="020F0502020204030204" pitchFamily="34" charset="0"/>
                <a:cs typeface="Calibri" panose="020F0502020204030204" pitchFamily="34" charset="0"/>
              </a:rPr>
              <a:t>System Design is the next development stage where the overall architecture of the desired system is decided.</a:t>
            </a:r>
          </a:p>
          <a:p>
            <a:pPr algn="just">
              <a:buFont typeface="Wingdings" panose="05000000000000000000" pitchFamily="2" charset="2"/>
              <a:buChar char="Ø"/>
            </a:pPr>
            <a:r>
              <a:rPr lang="en-US" sz="2400" dirty="0">
                <a:latin typeface="Calibri" panose="020F0502020204030204" pitchFamily="34" charset="0"/>
                <a:ea typeface="Calibri" panose="020F0502020204030204" pitchFamily="34" charset="0"/>
                <a:cs typeface="Calibri" panose="020F0502020204030204" pitchFamily="34" charset="0"/>
              </a:rPr>
              <a:t>The system is organized as a set of sub systems interacting with each other.</a:t>
            </a:r>
          </a:p>
          <a:p>
            <a:pPr algn="just">
              <a:buFont typeface="Wingdings" panose="05000000000000000000" pitchFamily="2" charset="2"/>
              <a:buChar char="Ø"/>
            </a:pPr>
            <a:r>
              <a:rPr lang="en-US" sz="2400" dirty="0">
                <a:latin typeface="Calibri" panose="020F0502020204030204" pitchFamily="34" charset="0"/>
                <a:ea typeface="Calibri" panose="020F0502020204030204" pitchFamily="34" charset="0"/>
                <a:cs typeface="Calibri" panose="020F0502020204030204" pitchFamily="34" charset="0"/>
              </a:rPr>
              <a:t>While designing the system as a set of interacting subsystems, the analyst takes care of specifications as observed in system analysis as well as what is required out of the new system by the end user.</a:t>
            </a:r>
          </a:p>
          <a:p>
            <a:endParaRPr lang="en-IN"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32376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CAEF1-B30B-A548-1C61-8928307A8685}"/>
              </a:ext>
            </a:extLst>
          </p:cNvPr>
          <p:cNvSpPr>
            <a:spLocks noGrp="1"/>
          </p:cNvSpPr>
          <p:nvPr>
            <p:ph type="title"/>
          </p:nvPr>
        </p:nvSpPr>
        <p:spPr/>
        <p:txBody>
          <a:bodyPr/>
          <a:lstStyle/>
          <a:p>
            <a:r>
              <a:rPr lang="en-IN" dirty="0"/>
              <a:t>SYSTEM TESTING:</a:t>
            </a:r>
          </a:p>
        </p:txBody>
      </p:sp>
      <p:sp>
        <p:nvSpPr>
          <p:cNvPr id="3" name="Content Placeholder 2">
            <a:extLst>
              <a:ext uri="{FF2B5EF4-FFF2-40B4-BE49-F238E27FC236}">
                <a16:creationId xmlns:a16="http://schemas.microsoft.com/office/drawing/2014/main" id="{49C98EBE-40EE-F7AA-5535-EAEF427B562B}"/>
              </a:ext>
            </a:extLst>
          </p:cNvPr>
          <p:cNvSpPr>
            <a:spLocks noGrp="1"/>
          </p:cNvSpPr>
          <p:nvPr>
            <p:ph idx="1"/>
          </p:nvPr>
        </p:nvSpPr>
        <p:spPr>
          <a:xfrm>
            <a:off x="480060" y="1329854"/>
            <a:ext cx="10515600" cy="5055942"/>
          </a:xfrm>
        </p:spPr>
        <p:txBody>
          <a:bodyPr>
            <a:normAutofit/>
          </a:bodyPr>
          <a:lstStyle/>
          <a:p>
            <a:pPr>
              <a:buFont typeface="Wingdings" panose="05000000000000000000" pitchFamily="2" charset="2"/>
              <a:buChar char="Ø"/>
            </a:pPr>
            <a:r>
              <a:rPr lang="en-IN" sz="2400" b="1" dirty="0">
                <a:latin typeface="Calibri" panose="020F0502020204030204" pitchFamily="34" charset="0"/>
                <a:ea typeface="Calibri" panose="020F0502020204030204" pitchFamily="34" charset="0"/>
                <a:cs typeface="Calibri" panose="020F0502020204030204" pitchFamily="34" charset="0"/>
              </a:rPr>
              <a:t>Unit Testing: </a:t>
            </a:r>
            <a:r>
              <a:rPr lang="en-IN" sz="2400" dirty="0">
                <a:effectLst/>
                <a:latin typeface="Calibri" panose="020F0502020204030204" pitchFamily="34" charset="0"/>
                <a:ea typeface="Calibri" panose="020F0502020204030204" pitchFamily="34" charset="0"/>
                <a:cs typeface="Calibri" panose="020F0502020204030204" pitchFamily="34" charset="0"/>
              </a:rPr>
              <a:t>The procedure level testing is made first. By giving improper inputs, the errors occurred are noted and eliminated. Then the web form level testing is made. </a:t>
            </a:r>
          </a:p>
          <a:p>
            <a:pPr>
              <a:buFont typeface="Wingdings" panose="05000000000000000000" pitchFamily="2" charset="2"/>
              <a:buChar char="Ø"/>
            </a:pPr>
            <a:r>
              <a:rPr lang="en-IN" sz="2400" b="1" dirty="0">
                <a:latin typeface="Calibri" panose="020F0502020204030204" pitchFamily="34" charset="0"/>
                <a:ea typeface="Calibri" panose="020F0502020204030204" pitchFamily="34" charset="0"/>
                <a:cs typeface="Calibri" panose="020F0502020204030204" pitchFamily="34" charset="0"/>
              </a:rPr>
              <a:t>Integration Testing :</a:t>
            </a:r>
            <a:r>
              <a:rPr lang="en-IN" sz="2400" kern="100" dirty="0">
                <a:effectLst/>
                <a:latin typeface="Calibri" panose="020F0502020204030204" pitchFamily="34" charset="0"/>
                <a:ea typeface="Calibri" panose="020F0502020204030204" pitchFamily="34" charset="0"/>
                <a:cs typeface="Calibri" panose="020F0502020204030204" pitchFamily="34" charset="0"/>
              </a:rPr>
              <a:t>Testing is done for each module. After testing all the modules, the modules are integrated and testing of the final system is done with the test data, specially designed to show that the system will operate successfully in all its aspects conditions. </a:t>
            </a:r>
          </a:p>
          <a:p>
            <a:pPr>
              <a:buFont typeface="Wingdings" panose="05000000000000000000" pitchFamily="2" charset="2"/>
              <a:buChar char="Ø"/>
            </a:pPr>
            <a:r>
              <a:rPr lang="en-IN" sz="2400" b="1" dirty="0">
                <a:latin typeface="Calibri" panose="020F0502020204030204" pitchFamily="34" charset="0"/>
                <a:ea typeface="Calibri" panose="020F0502020204030204" pitchFamily="34" charset="0"/>
                <a:cs typeface="Calibri" panose="020F0502020204030204" pitchFamily="34" charset="0"/>
              </a:rPr>
              <a:t>Validation Testing : </a:t>
            </a:r>
            <a:r>
              <a:rPr lang="en-IN" sz="2400" dirty="0">
                <a:effectLst/>
                <a:latin typeface="Calibri" panose="020F0502020204030204" pitchFamily="34" charset="0"/>
                <a:ea typeface="Calibri" panose="020F0502020204030204" pitchFamily="34" charset="0"/>
                <a:cs typeface="Calibri" panose="020F0502020204030204" pitchFamily="34" charset="0"/>
              </a:rPr>
              <a:t>The final step involves Validation testing, which determines whether the software function as the user expected. </a:t>
            </a:r>
          </a:p>
          <a:p>
            <a:pPr>
              <a:buFont typeface="Wingdings" panose="05000000000000000000" pitchFamily="2" charset="2"/>
              <a:buChar char="Ø"/>
            </a:pPr>
            <a:r>
              <a:rPr lang="en-IN" sz="2400" b="1" dirty="0">
                <a:effectLst/>
                <a:latin typeface="Calibri" panose="020F0502020204030204" pitchFamily="34" charset="0"/>
                <a:ea typeface="Calibri" panose="020F0502020204030204" pitchFamily="34" charset="0"/>
                <a:cs typeface="Calibri" panose="020F0502020204030204" pitchFamily="34" charset="0"/>
              </a:rPr>
              <a:t>Maintenance : </a:t>
            </a:r>
            <a:r>
              <a:rPr lang="en-IN" sz="2400" dirty="0">
                <a:effectLst/>
                <a:latin typeface="Calibri" panose="020F0502020204030204" pitchFamily="34" charset="0"/>
                <a:ea typeface="Calibri" panose="020F0502020204030204" pitchFamily="34" charset="0"/>
                <a:cs typeface="Calibri" panose="020F0502020204030204" pitchFamily="34" charset="0"/>
              </a:rPr>
              <a:t>The objectives of this maintenance work are to make sure that the system gets into work all time without any bug. </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79028687"/>
      </p:ext>
    </p:extLst>
  </p:cSld>
  <p:clrMapOvr>
    <a:masterClrMapping/>
  </p:clrMapOvr>
</p:sld>
</file>

<file path=ppt/theme/theme1.xml><?xml version="1.0" encoding="utf-8"?>
<a:theme xmlns:a="http://schemas.openxmlformats.org/drawingml/2006/main" name="Facet">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189</TotalTime>
  <Words>1049</Words>
  <Application>Microsoft Office PowerPoint</Application>
  <PresentationFormat>Widescreen</PresentationFormat>
  <Paragraphs>95</Paragraphs>
  <Slides>20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Arial Black</vt:lpstr>
      <vt:lpstr>Calibri</vt:lpstr>
      <vt:lpstr>Footlight MT Light</vt:lpstr>
      <vt:lpstr>Times New Roman</vt:lpstr>
      <vt:lpstr>Trebuchet MS</vt:lpstr>
      <vt:lpstr>Wingdings</vt:lpstr>
      <vt:lpstr>Wingdings 3</vt:lpstr>
      <vt:lpstr>Facet</vt:lpstr>
      <vt:lpstr>PowerPoint Presentation</vt:lpstr>
      <vt:lpstr>CONTENTS:</vt:lpstr>
      <vt:lpstr>About Project:</vt:lpstr>
      <vt:lpstr>OBJECTIVE:</vt:lpstr>
      <vt:lpstr>SYSTEM ANALYSIS:</vt:lpstr>
      <vt:lpstr>Models:</vt:lpstr>
      <vt:lpstr>System Requirements:</vt:lpstr>
      <vt:lpstr>SYSTEM DESIGN:</vt:lpstr>
      <vt:lpstr>SYSTEM TESTING:</vt:lpstr>
      <vt:lpstr>PowerPoint Presentation</vt:lpstr>
      <vt:lpstr>OUTPUT:</vt:lpstr>
      <vt:lpstr>PowerPoint Presentation</vt:lpstr>
      <vt:lpstr>PowerPoint Presentation</vt:lpstr>
      <vt:lpstr>PowerPoint Presentation</vt:lpstr>
      <vt:lpstr>PowerPoint Presentation</vt:lpstr>
      <vt:lpstr>PowerPoint Presentation</vt:lpstr>
      <vt:lpstr>PowerPoint Presentation</vt:lpstr>
      <vt:lpstr>SCOPE OF THIS PROJECT:</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Vaishnavi Lohar</dc:creator>
  <cp:lastModifiedBy>Vaishnavi Lohar</cp:lastModifiedBy>
  <cp:revision>6</cp:revision>
  <dcterms:created xsi:type="dcterms:W3CDTF">2024-07-26T16:55:59Z</dcterms:created>
  <dcterms:modified xsi:type="dcterms:W3CDTF">2024-07-27T11:24:44Z</dcterms:modified>
</cp:coreProperties>
</file>